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300" r:id="rId2"/>
    <p:sldId id="257" r:id="rId3"/>
    <p:sldId id="301" r:id="rId4"/>
    <p:sldId id="264" r:id="rId5"/>
    <p:sldId id="302" r:id="rId6"/>
    <p:sldId id="265" r:id="rId7"/>
    <p:sldId id="266" r:id="rId8"/>
    <p:sldId id="267" r:id="rId9"/>
    <p:sldId id="303" r:id="rId10"/>
    <p:sldId id="304" r:id="rId11"/>
    <p:sldId id="269" r:id="rId12"/>
    <p:sldId id="306" r:id="rId13"/>
    <p:sldId id="305" r:id="rId14"/>
    <p:sldId id="270" r:id="rId15"/>
    <p:sldId id="277" r:id="rId16"/>
    <p:sldId id="287"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8">
          <p15:clr>
            <a:srgbClr val="A4A3A4"/>
          </p15:clr>
        </p15:guide>
        <p15:guide id="2" pos="38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4146"/>
    <a:srgbClr val="17161C"/>
    <a:srgbClr val="E4DFD8"/>
    <a:srgbClr val="A8A9AD"/>
    <a:srgbClr val="2E2D33"/>
    <a:srgbClr val="DCD5CB"/>
    <a:srgbClr val="C3B59B"/>
    <a:srgbClr val="58585A"/>
    <a:srgbClr val="DDD4C5"/>
    <a:srgbClr val="5A5A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51" autoAdjust="0"/>
    <p:restoredTop sz="89499" autoAdjust="0"/>
  </p:normalViewPr>
  <p:slideViewPr>
    <p:cSldViewPr snapToGrid="0" showGuides="1">
      <p:cViewPr varScale="1">
        <p:scale>
          <a:sx n="106" d="100"/>
          <a:sy n="106" d="100"/>
        </p:scale>
        <p:origin x="192" y="360"/>
      </p:cViewPr>
      <p:guideLst>
        <p:guide orient="horz" pos="2158"/>
        <p:guide pos="3838"/>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94CBC-BDF5-4D20-8C0D-EAAC91B22991}" type="datetimeFigureOut">
              <a:rPr lang="zh-CN" altLang="en-US" smtClean="0"/>
              <a:t>2020/12/13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F4630-EB20-4389-BFAD-25ED5A5257D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12</a:t>
            </a:fld>
            <a:endParaRPr lang="zh-CN" altLang="en-US"/>
          </a:p>
        </p:txBody>
      </p:sp>
    </p:spTree>
    <p:extLst>
      <p:ext uri="{BB962C8B-B14F-4D97-AF65-F5344CB8AC3E}">
        <p14:creationId xmlns:p14="http://schemas.microsoft.com/office/powerpoint/2010/main" val="4108174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5</a:t>
            </a:fld>
            <a:endParaRPr lang="zh-CN" altLang="en-US"/>
          </a:p>
        </p:txBody>
      </p:sp>
    </p:spTree>
    <p:extLst>
      <p:ext uri="{BB962C8B-B14F-4D97-AF65-F5344CB8AC3E}">
        <p14:creationId xmlns:p14="http://schemas.microsoft.com/office/powerpoint/2010/main" val="231458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9</a:t>
            </a:fld>
            <a:endParaRPr lang="zh-CN" altLang="en-US"/>
          </a:p>
        </p:txBody>
      </p:sp>
    </p:spTree>
    <p:extLst>
      <p:ext uri="{BB962C8B-B14F-4D97-AF65-F5344CB8AC3E}">
        <p14:creationId xmlns:p14="http://schemas.microsoft.com/office/powerpoint/2010/main" val="3992842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t>10</a:t>
            </a:fld>
            <a:endParaRPr lang="zh-CN" altLang="en-US"/>
          </a:p>
        </p:txBody>
      </p:sp>
    </p:spTree>
    <p:extLst>
      <p:ext uri="{BB962C8B-B14F-4D97-AF65-F5344CB8AC3E}">
        <p14:creationId xmlns:p14="http://schemas.microsoft.com/office/powerpoint/2010/main" val="237497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DCD5C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1" descr="WechatIMG250"/>
          <p:cNvPicPr>
            <a:picLocks noChangeAspect="1"/>
          </p:cNvPicPr>
          <p:nvPr userDrawn="1"/>
        </p:nvPicPr>
        <p:blipFill>
          <a:blip r:embed="rId2"/>
          <a:stretch>
            <a:fillRect/>
          </a:stretch>
        </p:blipFill>
        <p:spPr>
          <a:xfrm>
            <a:off x="0" y="-38100"/>
            <a:ext cx="12192000" cy="8128000"/>
          </a:xfrm>
          <a:prstGeom prst="rect">
            <a:avLst/>
          </a:prstGeom>
        </p:spPr>
      </p:pic>
      <p:sp>
        <p:nvSpPr>
          <p:cNvPr id="10" name="矩形 9"/>
          <p:cNvSpPr/>
          <p:nvPr userDrawn="1"/>
        </p:nvSpPr>
        <p:spPr>
          <a:xfrm>
            <a:off x="0" y="147004"/>
            <a:ext cx="12192000" cy="6710996"/>
          </a:xfrm>
          <a:prstGeom prst="rect">
            <a:avLst/>
          </a:prstGeom>
          <a:solidFill>
            <a:srgbClr val="E4DFD8">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2C6C489A-5E47-4FE4-AE18-62ADBFEF534E}" type="datetime1">
              <a:rPr lang="zh-CN" altLang="en-US" smtClean="0"/>
              <a:t>2020/12/13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7" name="流程图: 过程 6"/>
          <p:cNvSpPr/>
          <p:nvPr userDrawn="1"/>
        </p:nvSpPr>
        <p:spPr>
          <a:xfrm>
            <a:off x="0" y="6589486"/>
            <a:ext cx="12192000" cy="268514"/>
          </a:xfrm>
          <a:prstGeom prst="flowChartProcess">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userDrawn="1"/>
        </p:nvSpPr>
        <p:spPr>
          <a:xfrm>
            <a:off x="5652697" y="6230942"/>
            <a:ext cx="886607" cy="436165"/>
          </a:xfrm>
          <a:custGeom>
            <a:avLst/>
            <a:gdLst>
              <a:gd name="connsiteX0" fmla="*/ 443303 w 886607"/>
              <a:gd name="connsiteY0" fmla="*/ 0 h 436165"/>
              <a:gd name="connsiteX1" fmla="*/ 878385 w 886607"/>
              <a:gd name="connsiteY1" fmla="*/ 354602 h 436165"/>
              <a:gd name="connsiteX2" fmla="*/ 886607 w 886607"/>
              <a:gd name="connsiteY2" fmla="*/ 436165 h 436165"/>
              <a:gd name="connsiteX3" fmla="*/ 0 w 886607"/>
              <a:gd name="connsiteY3" fmla="*/ 436165 h 436165"/>
              <a:gd name="connsiteX4" fmla="*/ 8222 w 886607"/>
              <a:gd name="connsiteY4" fmla="*/ 354602 h 436165"/>
              <a:gd name="connsiteX5" fmla="*/ 443303 w 886607"/>
              <a:gd name="connsiteY5" fmla="*/ 0 h 43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6607" h="436165">
                <a:moveTo>
                  <a:pt x="443303" y="0"/>
                </a:moveTo>
                <a:cubicBezTo>
                  <a:pt x="657916" y="0"/>
                  <a:pt x="836974" y="152231"/>
                  <a:pt x="878385" y="354602"/>
                </a:cubicBezTo>
                <a:lnTo>
                  <a:pt x="886607" y="436165"/>
                </a:lnTo>
                <a:lnTo>
                  <a:pt x="0" y="436165"/>
                </a:lnTo>
                <a:lnTo>
                  <a:pt x="8222" y="354602"/>
                </a:lnTo>
                <a:cubicBezTo>
                  <a:pt x="49633" y="152231"/>
                  <a:pt x="228690" y="0"/>
                  <a:pt x="443303" y="0"/>
                </a:cubicBezTo>
                <a:close/>
              </a:path>
            </a:pathLst>
          </a:cu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nvPr>
        </p:nvSpPr>
        <p:spPr>
          <a:xfrm>
            <a:off x="5779293" y="6345871"/>
            <a:ext cx="631032" cy="365125"/>
          </a:xfrm>
        </p:spPr>
        <p:txBody>
          <a:bodyPr/>
          <a:lstStyle>
            <a:lvl1pPr algn="ctr">
              <a:defRPr sz="1200">
                <a:solidFill>
                  <a:schemeClr val="bg1"/>
                </a:solidFill>
                <a:latin typeface="+mj-lt"/>
              </a:defRPr>
            </a:lvl1pPr>
          </a:lstStyle>
          <a:p>
            <a:fld id="{EDCF069B-D994-4262-8CEC-8B0A802048A3}"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3CFF0C-622D-4397-AF87-511152E36042}" type="datetime1">
              <a:rPr lang="zh-CN" altLang="en-US" smtClean="0"/>
              <a:t>2020/12/13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DCF069B-D994-4262-8CEC-8B0A802048A3}"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C719BE-93E2-487A-ACF7-8E3FCD5AA930}" type="datetime1">
              <a:rPr lang="zh-CN" altLang="en-US" smtClean="0"/>
              <a:t>2020/12/13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CF069B-D994-4262-8CEC-8B0A802048A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流程图: 离页连接符 5"/>
          <p:cNvSpPr/>
          <p:nvPr/>
        </p:nvSpPr>
        <p:spPr>
          <a:xfrm>
            <a:off x="0" y="0"/>
            <a:ext cx="12192000" cy="5994400"/>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0 w 10000"/>
              <a:gd name="connsiteY0-2" fmla="*/ 0 h 10000"/>
              <a:gd name="connsiteX1-3" fmla="*/ 10000 w 10000"/>
              <a:gd name="connsiteY1-4" fmla="*/ 0 h 10000"/>
              <a:gd name="connsiteX2-5" fmla="*/ 10000 w 10000"/>
              <a:gd name="connsiteY2-6" fmla="*/ 8000 h 10000"/>
              <a:gd name="connsiteX3-7" fmla="*/ 5000 w 10000"/>
              <a:gd name="connsiteY3-8" fmla="*/ 10000 h 10000"/>
              <a:gd name="connsiteX4-9" fmla="*/ 0 w 10000"/>
              <a:gd name="connsiteY4-10" fmla="*/ 8000 h 10000"/>
              <a:gd name="connsiteX5-11" fmla="*/ 0 w 10000"/>
              <a:gd name="connsiteY5-1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0000">
                <a:moveTo>
                  <a:pt x="0" y="0"/>
                </a:moveTo>
                <a:lnTo>
                  <a:pt x="10000" y="0"/>
                </a:lnTo>
                <a:lnTo>
                  <a:pt x="10000" y="8000"/>
                </a:lnTo>
                <a:cubicBezTo>
                  <a:pt x="8333" y="8667"/>
                  <a:pt x="7060" y="9963"/>
                  <a:pt x="5000" y="10000"/>
                </a:cubicBezTo>
                <a:cubicBezTo>
                  <a:pt x="2940" y="10037"/>
                  <a:pt x="1667" y="8667"/>
                  <a:pt x="0" y="8000"/>
                </a:cubicBezTo>
                <a:lnTo>
                  <a:pt x="0" y="0"/>
                </a:lnTo>
                <a:close/>
              </a:path>
            </a:pathLst>
          </a:custGeom>
          <a:blipFill dpi="0" rotWithShape="1">
            <a:blip r:embed="rId3" cstate="screen">
              <a:extLst>
                <a:ext uri="{BEBA8EAE-BF5A-486C-A8C5-ECC9F3942E4B}">
                  <a14:imgProps xmlns:a14="http://schemas.microsoft.com/office/drawing/2010/main">
                    <a14:imgLayer r:embed="rId4">
                      <a14:imgEffect>
                        <a14:brightnessContrast brigh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任意多边形 8"/>
          <p:cNvSpPr/>
          <p:nvPr/>
        </p:nvSpPr>
        <p:spPr>
          <a:xfrm>
            <a:off x="0" y="4780566"/>
            <a:ext cx="12192000" cy="1257376"/>
          </a:xfrm>
          <a:custGeom>
            <a:avLst/>
            <a:gdLst>
              <a:gd name="connsiteX0" fmla="*/ 0 w 12192000"/>
              <a:gd name="connsiteY0" fmla="*/ 0 h 1257376"/>
              <a:gd name="connsiteX1" fmla="*/ 6096000 w 12192000"/>
              <a:gd name="connsiteY1" fmla="*/ 1198880 h 1257376"/>
              <a:gd name="connsiteX2" fmla="*/ 12192000 w 12192000"/>
              <a:gd name="connsiteY2" fmla="*/ 0 h 1257376"/>
              <a:gd name="connsiteX3" fmla="*/ 12192000 w 12192000"/>
              <a:gd name="connsiteY3" fmla="*/ 58056 h 1257376"/>
              <a:gd name="connsiteX4" fmla="*/ 6096000 w 12192000"/>
              <a:gd name="connsiteY4" fmla="*/ 1256936 h 1257376"/>
              <a:gd name="connsiteX5" fmla="*/ 0 w 12192000"/>
              <a:gd name="connsiteY5" fmla="*/ 58056 h 12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257376">
                <a:moveTo>
                  <a:pt x="0" y="0"/>
                </a:moveTo>
                <a:cubicBezTo>
                  <a:pt x="2032407" y="399827"/>
                  <a:pt x="3584448" y="1221059"/>
                  <a:pt x="6096000" y="1198880"/>
                </a:cubicBezTo>
                <a:cubicBezTo>
                  <a:pt x="8607552" y="1176701"/>
                  <a:pt x="10159594" y="399827"/>
                  <a:pt x="12192000" y="0"/>
                </a:cubicBezTo>
                <a:lnTo>
                  <a:pt x="12192000" y="58056"/>
                </a:lnTo>
                <a:cubicBezTo>
                  <a:pt x="10159594" y="457883"/>
                  <a:pt x="8607552" y="1234757"/>
                  <a:pt x="6096000" y="1256936"/>
                </a:cubicBezTo>
                <a:cubicBezTo>
                  <a:pt x="3584448" y="1279115"/>
                  <a:pt x="2032407" y="457883"/>
                  <a:pt x="0" y="580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流程图: 离页连接符 5"/>
          <p:cNvSpPr/>
          <p:nvPr/>
        </p:nvSpPr>
        <p:spPr>
          <a:xfrm>
            <a:off x="0" y="21771"/>
            <a:ext cx="12192000" cy="5994400"/>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0 w 10000"/>
              <a:gd name="connsiteY0-2" fmla="*/ 0 h 10000"/>
              <a:gd name="connsiteX1-3" fmla="*/ 10000 w 10000"/>
              <a:gd name="connsiteY1-4" fmla="*/ 0 h 10000"/>
              <a:gd name="connsiteX2-5" fmla="*/ 10000 w 10000"/>
              <a:gd name="connsiteY2-6" fmla="*/ 8000 h 10000"/>
              <a:gd name="connsiteX3-7" fmla="*/ 5000 w 10000"/>
              <a:gd name="connsiteY3-8" fmla="*/ 10000 h 10000"/>
              <a:gd name="connsiteX4-9" fmla="*/ 0 w 10000"/>
              <a:gd name="connsiteY4-10" fmla="*/ 8000 h 10000"/>
              <a:gd name="connsiteX5-11" fmla="*/ 0 w 10000"/>
              <a:gd name="connsiteY5-1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0000">
                <a:moveTo>
                  <a:pt x="0" y="0"/>
                </a:moveTo>
                <a:lnTo>
                  <a:pt x="10000" y="0"/>
                </a:lnTo>
                <a:lnTo>
                  <a:pt x="10000" y="8000"/>
                </a:lnTo>
                <a:cubicBezTo>
                  <a:pt x="8333" y="8667"/>
                  <a:pt x="7060" y="9963"/>
                  <a:pt x="5000" y="10000"/>
                </a:cubicBezTo>
                <a:cubicBezTo>
                  <a:pt x="2940" y="10037"/>
                  <a:pt x="1667" y="8667"/>
                  <a:pt x="0" y="8000"/>
                </a:cubicBezTo>
                <a:lnTo>
                  <a:pt x="0" y="0"/>
                </a:lnTo>
                <a:close/>
              </a:path>
            </a:pathLst>
          </a:custGeom>
          <a:solidFill>
            <a:srgbClr val="2E2D3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矩形 62"/>
          <p:cNvSpPr/>
          <p:nvPr/>
        </p:nvSpPr>
        <p:spPr>
          <a:xfrm>
            <a:off x="3887892" y="4423557"/>
            <a:ext cx="74376" cy="198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文本框 63"/>
          <p:cNvSpPr txBox="1"/>
          <p:nvPr/>
        </p:nvSpPr>
        <p:spPr>
          <a:xfrm>
            <a:off x="4057015" y="4316730"/>
            <a:ext cx="2837080"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汇报人：硕</a:t>
            </a:r>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2011</a:t>
            </a: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陈新宇</a:t>
            </a:r>
            <a:endPar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矩形 64"/>
          <p:cNvSpPr/>
          <p:nvPr/>
        </p:nvSpPr>
        <p:spPr>
          <a:xfrm>
            <a:off x="7120201" y="4429138"/>
            <a:ext cx="74376" cy="198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TextBox 10"/>
          <p:cNvSpPr txBox="1"/>
          <p:nvPr/>
        </p:nvSpPr>
        <p:spPr>
          <a:xfrm>
            <a:off x="1293446" y="2564571"/>
            <a:ext cx="10141050" cy="2308324"/>
          </a:xfrm>
          <a:prstGeom prst="rect">
            <a:avLst/>
          </a:prstGeom>
          <a:noFill/>
        </p:spPr>
        <p:txBody>
          <a:bodyPr wrap="square" rtlCol="0">
            <a:spAutoFit/>
          </a:bodyPr>
          <a:lstStyle/>
          <a:p>
            <a:pPr algn="dist"/>
            <a:r>
              <a:rPr lang="zh-CN" altLang="en-US" sz="7200" spc="300" dirty="0">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更大的云，更快的计算</a:t>
            </a:r>
          </a:p>
          <a:p>
            <a:pPr algn="dist"/>
            <a:endParaRPr lang="zh-CN" altLang="en-US" sz="7200" spc="300" dirty="0">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endParaRPr>
          </a:p>
        </p:txBody>
      </p:sp>
      <p:pic>
        <p:nvPicPr>
          <p:cNvPr id="2" name="图片 1" descr="白色logo副本"/>
          <p:cNvPicPr>
            <a:picLocks noChangeAspect="1"/>
          </p:cNvPicPr>
          <p:nvPr/>
        </p:nvPicPr>
        <p:blipFill>
          <a:blip r:embed="rId5"/>
          <a:stretch>
            <a:fillRect/>
          </a:stretch>
        </p:blipFill>
        <p:spPr>
          <a:xfrm>
            <a:off x="4403725" y="676275"/>
            <a:ext cx="3384550" cy="1004570"/>
          </a:xfrm>
          <a:prstGeom prst="rect">
            <a:avLst/>
          </a:prstGeom>
        </p:spPr>
      </p:pic>
      <p:sp>
        <p:nvSpPr>
          <p:cNvPr id="12" name="文本框 11">
            <a:extLst>
              <a:ext uri="{FF2B5EF4-FFF2-40B4-BE49-F238E27FC236}">
                <a16:creationId xmlns:a16="http://schemas.microsoft.com/office/drawing/2014/main" id="{318285C0-7D2A-1C45-BD82-0573CBC6974A}"/>
              </a:ext>
            </a:extLst>
          </p:cNvPr>
          <p:cNvSpPr txBox="1"/>
          <p:nvPr/>
        </p:nvSpPr>
        <p:spPr>
          <a:xfrm>
            <a:off x="7243802" y="4328123"/>
            <a:ext cx="2837080"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学号：</a:t>
            </a:r>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M202073595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par>
                          <p:cTn id="8" fill="hold">
                            <p:stCondLst>
                              <p:cond delay="950"/>
                            </p:stCondLst>
                            <p:childTnLst>
                              <p:par>
                                <p:cTn id="9" presetID="17" presetClass="entr" presetSubtype="1"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 calcmode="lin" valueType="num">
                                      <p:cBhvr>
                                        <p:cTn id="11" dur="750" fill="hold"/>
                                        <p:tgtEl>
                                          <p:spTgt spid="63"/>
                                        </p:tgtEl>
                                        <p:attrNameLst>
                                          <p:attrName>ppt_x</p:attrName>
                                        </p:attrNameLst>
                                      </p:cBhvr>
                                      <p:tavLst>
                                        <p:tav tm="0">
                                          <p:val>
                                            <p:strVal val="#ppt_x"/>
                                          </p:val>
                                        </p:tav>
                                        <p:tav tm="100000">
                                          <p:val>
                                            <p:strVal val="#ppt_x"/>
                                          </p:val>
                                        </p:tav>
                                      </p:tavLst>
                                    </p:anim>
                                    <p:anim calcmode="lin" valueType="num">
                                      <p:cBhvr>
                                        <p:cTn id="12" dur="750" fill="hold"/>
                                        <p:tgtEl>
                                          <p:spTgt spid="63"/>
                                        </p:tgtEl>
                                        <p:attrNameLst>
                                          <p:attrName>ppt_y</p:attrName>
                                        </p:attrNameLst>
                                      </p:cBhvr>
                                      <p:tavLst>
                                        <p:tav tm="0">
                                          <p:val>
                                            <p:strVal val="#ppt_y-#ppt_h/2"/>
                                          </p:val>
                                        </p:tav>
                                        <p:tav tm="100000">
                                          <p:val>
                                            <p:strVal val="#ppt_y"/>
                                          </p:val>
                                        </p:tav>
                                      </p:tavLst>
                                    </p:anim>
                                    <p:anim calcmode="lin" valueType="num">
                                      <p:cBhvr>
                                        <p:cTn id="13" dur="750" fill="hold"/>
                                        <p:tgtEl>
                                          <p:spTgt spid="63"/>
                                        </p:tgtEl>
                                        <p:attrNameLst>
                                          <p:attrName>ppt_w</p:attrName>
                                        </p:attrNameLst>
                                      </p:cBhvr>
                                      <p:tavLst>
                                        <p:tav tm="0">
                                          <p:val>
                                            <p:strVal val="#ppt_w"/>
                                          </p:val>
                                        </p:tav>
                                        <p:tav tm="100000">
                                          <p:val>
                                            <p:strVal val="#ppt_w"/>
                                          </p:val>
                                        </p:tav>
                                      </p:tavLst>
                                    </p:anim>
                                    <p:anim calcmode="lin" valueType="num">
                                      <p:cBhvr>
                                        <p:cTn id="14" dur="750" fill="hold"/>
                                        <p:tgtEl>
                                          <p:spTgt spid="63"/>
                                        </p:tgtEl>
                                        <p:attrNameLst>
                                          <p:attrName>ppt_h</p:attrName>
                                        </p:attrNameLst>
                                      </p:cBhvr>
                                      <p:tavLst>
                                        <p:tav tm="0">
                                          <p:val>
                                            <p:fltVal val="0"/>
                                          </p:val>
                                        </p:tav>
                                        <p:tav tm="100000">
                                          <p:val>
                                            <p:strVal val="#ppt_h"/>
                                          </p:val>
                                        </p:tav>
                                      </p:tavLst>
                                    </p:anim>
                                  </p:childTnLst>
                                </p:cTn>
                              </p:par>
                              <p:par>
                                <p:cTn id="15" presetID="17" presetClass="entr" presetSubtype="1"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750" fill="hold"/>
                                        <p:tgtEl>
                                          <p:spTgt spid="65"/>
                                        </p:tgtEl>
                                        <p:attrNameLst>
                                          <p:attrName>ppt_x</p:attrName>
                                        </p:attrNameLst>
                                      </p:cBhvr>
                                      <p:tavLst>
                                        <p:tav tm="0">
                                          <p:val>
                                            <p:strVal val="#ppt_x"/>
                                          </p:val>
                                        </p:tav>
                                        <p:tav tm="100000">
                                          <p:val>
                                            <p:strVal val="#ppt_x"/>
                                          </p:val>
                                        </p:tav>
                                      </p:tavLst>
                                    </p:anim>
                                    <p:anim calcmode="lin" valueType="num">
                                      <p:cBhvr>
                                        <p:cTn id="18" dur="750" fill="hold"/>
                                        <p:tgtEl>
                                          <p:spTgt spid="65"/>
                                        </p:tgtEl>
                                        <p:attrNameLst>
                                          <p:attrName>ppt_y</p:attrName>
                                        </p:attrNameLst>
                                      </p:cBhvr>
                                      <p:tavLst>
                                        <p:tav tm="0">
                                          <p:val>
                                            <p:strVal val="#ppt_y-#ppt_h/2"/>
                                          </p:val>
                                        </p:tav>
                                        <p:tav tm="100000">
                                          <p:val>
                                            <p:strVal val="#ppt_y"/>
                                          </p:val>
                                        </p:tav>
                                      </p:tavLst>
                                    </p:anim>
                                    <p:anim calcmode="lin" valueType="num">
                                      <p:cBhvr>
                                        <p:cTn id="19" dur="750" fill="hold"/>
                                        <p:tgtEl>
                                          <p:spTgt spid="65"/>
                                        </p:tgtEl>
                                        <p:attrNameLst>
                                          <p:attrName>ppt_w</p:attrName>
                                        </p:attrNameLst>
                                      </p:cBhvr>
                                      <p:tavLst>
                                        <p:tav tm="0">
                                          <p:val>
                                            <p:strVal val="#ppt_w"/>
                                          </p:val>
                                        </p:tav>
                                        <p:tav tm="100000">
                                          <p:val>
                                            <p:strVal val="#ppt_w"/>
                                          </p:val>
                                        </p:tav>
                                      </p:tavLst>
                                    </p:anim>
                                    <p:anim calcmode="lin" valueType="num">
                                      <p:cBhvr>
                                        <p:cTn id="20" dur="750" fill="hold"/>
                                        <p:tgtEl>
                                          <p:spTgt spid="65"/>
                                        </p:tgtEl>
                                        <p:attrNameLst>
                                          <p:attrName>ppt_h</p:attrName>
                                        </p:attrNameLst>
                                      </p:cBhvr>
                                      <p:tavLst>
                                        <p:tav tm="0">
                                          <p:val>
                                            <p:fltVal val="0"/>
                                          </p:val>
                                        </p:tav>
                                        <p:tav tm="100000">
                                          <p:val>
                                            <p:strVal val="#ppt_h"/>
                                          </p:val>
                                        </p:tav>
                                      </p:tavLst>
                                    </p:anim>
                                  </p:childTnLst>
                                </p:cTn>
                              </p:par>
                              <p:par>
                                <p:cTn id="21" presetID="22" presetClass="entr" presetSubtype="8" fill="hold" grpId="0" nodeType="withEffect">
                                  <p:stCondLst>
                                    <p:cond delay="550"/>
                                  </p:stCondLst>
                                  <p:childTnLst>
                                    <p:set>
                                      <p:cBhvr>
                                        <p:cTn id="22" dur="1" fill="hold">
                                          <p:stCondLst>
                                            <p:cond delay="0"/>
                                          </p:stCondLst>
                                        </p:cTn>
                                        <p:tgtEl>
                                          <p:spTgt spid="64"/>
                                        </p:tgtEl>
                                        <p:attrNameLst>
                                          <p:attrName>style.visibility</p:attrName>
                                        </p:attrNameLst>
                                      </p:cBhvr>
                                      <p:to>
                                        <p:strVal val="visible"/>
                                      </p:to>
                                    </p:set>
                                    <p:animEffect transition="in" filter="wipe(left)">
                                      <p:cBhvr>
                                        <p:cTn id="23" dur="750"/>
                                        <p:tgtEl>
                                          <p:spTgt spid="64"/>
                                        </p:tgtEl>
                                      </p:cBhvr>
                                    </p:animEffect>
                                  </p:childTnLst>
                                </p:cTn>
                              </p:par>
                              <p:par>
                                <p:cTn id="24" presetID="22" presetClass="entr" presetSubtype="8" fill="hold" grpId="0" nodeType="withEffect">
                                  <p:stCondLst>
                                    <p:cond delay="55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p:bldP spid="65" grpId="0" animBg="1"/>
      <p:bldP spid="68"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sers/wangpeijia/Downloads/WechatIMG252.jpegWechatIMG252"/>
          <p:cNvPicPr>
            <a:picLocks noChangeAspect="1"/>
          </p:cNvPicPr>
          <p:nvPr/>
        </p:nvPicPr>
        <p:blipFill>
          <a:blip r:embed="rId3"/>
          <a:srcRect/>
          <a:stretch>
            <a:fillRect/>
          </a:stretch>
        </p:blipFill>
        <p:spPr>
          <a:xfrm>
            <a:off x="-520065" y="-47625"/>
            <a:ext cx="4635500" cy="6953885"/>
          </a:xfrm>
          <a:prstGeom prst="rect">
            <a:avLst/>
          </a:prstGeom>
        </p:spPr>
      </p:pic>
      <p:grpSp>
        <p:nvGrpSpPr>
          <p:cNvPr id="3" name="组合 2"/>
          <p:cNvGrpSpPr/>
          <p:nvPr/>
        </p:nvGrpSpPr>
        <p:grpSpPr>
          <a:xfrm>
            <a:off x="3391357" y="2762250"/>
            <a:ext cx="1333500" cy="1333500"/>
            <a:chOff x="3410712" y="2762250"/>
            <a:chExt cx="1333500" cy="1333500"/>
          </a:xfrm>
        </p:grpSpPr>
        <p:sp>
          <p:nvSpPr>
            <p:cNvPr id="2" name="椭圆 1"/>
            <p:cNvSpPr/>
            <p:nvPr/>
          </p:nvSpPr>
          <p:spPr>
            <a:xfrm>
              <a:off x="3410712" y="2762250"/>
              <a:ext cx="1333500" cy="1333500"/>
            </a:xfrm>
            <a:prstGeom prst="ellipse">
              <a:avLst/>
            </a:prstGeom>
            <a:solidFill>
              <a:srgbClr val="17161C"/>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0"/>
            <p:cNvSpPr txBox="1"/>
            <p:nvPr/>
          </p:nvSpPr>
          <p:spPr>
            <a:xfrm>
              <a:off x="3610884" y="3013502"/>
              <a:ext cx="94449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03</a:t>
              </a:r>
            </a:p>
          </p:txBody>
        </p:sp>
      </p:grpSp>
      <p:sp>
        <p:nvSpPr>
          <p:cNvPr id="22" name="TextBox 30"/>
          <p:cNvSpPr txBox="1"/>
          <p:nvPr/>
        </p:nvSpPr>
        <p:spPr>
          <a:xfrm>
            <a:off x="5217795" y="3072130"/>
            <a:ext cx="5333900" cy="1323439"/>
          </a:xfrm>
          <a:prstGeom prst="rect">
            <a:avLst/>
          </a:prstGeom>
          <a:noFill/>
        </p:spPr>
        <p:txBody>
          <a:bodyPr wrap="square" rtlCol="0">
            <a:spAutoFit/>
          </a:bodyPr>
          <a:lstStyle/>
          <a:p>
            <a:pPr algn="ctr"/>
            <a:r>
              <a:rPr lang="zh-CN" altLang="en-US" sz="4000" b="1" dirty="0">
                <a:solidFill>
                  <a:srgbClr val="414146"/>
                </a:solidFill>
                <a:latin typeface="微软雅黑" panose="020B0503020204020204" pitchFamily="34" charset="-122"/>
                <a:ea typeface="微软雅黑" panose="020B0503020204020204" pitchFamily="34" charset="-122"/>
                <a:sym typeface="微软雅黑" panose="020B0503020204020204" pitchFamily="34" charset="-122"/>
              </a:rPr>
              <a:t>更加灵活、弹性的集群资源管理</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949568" y="2985770"/>
            <a:ext cx="242432" cy="1333500"/>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TextBox 1">
            <a:extLst>
              <a:ext uri="{FF2B5EF4-FFF2-40B4-BE49-F238E27FC236}">
                <a16:creationId xmlns:a16="http://schemas.microsoft.com/office/drawing/2014/main" id="{E924576B-E2B9-D946-9A8D-2B46F19E4623}"/>
              </a:ext>
            </a:extLst>
          </p:cNvPr>
          <p:cNvSpPr txBox="1"/>
          <p:nvPr/>
        </p:nvSpPr>
        <p:spPr>
          <a:xfrm>
            <a:off x="5601674" y="4395569"/>
            <a:ext cx="4949786" cy="1346907"/>
          </a:xfrm>
          <a:prstGeom prst="rect">
            <a:avLst/>
          </a:prstGeom>
          <a:noFill/>
        </p:spPr>
        <p:txBody>
          <a:bodyPr wrap="square" rtlCol="0">
            <a:spAutoFit/>
          </a:bodyPr>
          <a:lstStyle/>
          <a:p>
            <a:pPr>
              <a:lnSpc>
                <a:spcPct val="150000"/>
              </a:lnSpc>
            </a:pPr>
            <a:r>
              <a:rPr lang="zh-CN" altLang="en-US" sz="1400" b="1" dirty="0">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对计算资源的管理和任务的调度，始终都是云计算中的核心技术之一，也是 </a:t>
            </a:r>
            <a:r>
              <a:rPr lang="en-US" altLang="zh-CN" sz="1400" b="1" dirty="0" err="1">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SoCC</a:t>
            </a:r>
            <a:r>
              <a:rPr lang="en-US" altLang="zh-CN" sz="1400" b="1" dirty="0">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 </a:t>
            </a:r>
            <a:r>
              <a:rPr lang="zh-CN" altLang="en-US" sz="1400" b="1" dirty="0">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历来的关注重点。</a:t>
            </a:r>
            <a:r>
              <a:rPr lang="en-US" altLang="zh-CN" sz="1400" dirty="0">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2018</a:t>
            </a:r>
            <a:r>
              <a:rPr lang="zh-CN" altLang="en-US" sz="1400" dirty="0">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年会议共有 </a:t>
            </a:r>
            <a:r>
              <a:rPr lang="en-US" altLang="zh-CN" sz="1400" dirty="0">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2 </a:t>
            </a:r>
            <a:r>
              <a:rPr lang="zh-CN" altLang="en-US" sz="1400" dirty="0">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个 </a:t>
            </a:r>
            <a:r>
              <a:rPr lang="en-US" altLang="zh-CN" sz="1400" dirty="0">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Session</a:t>
            </a:r>
            <a:r>
              <a:rPr lang="zh-CN" altLang="en-US" sz="1400" dirty="0">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，共计 </a:t>
            </a:r>
            <a:r>
              <a:rPr lang="en-US" altLang="zh-CN" sz="1400" dirty="0">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8 </a:t>
            </a:r>
            <a:r>
              <a:rPr lang="zh-CN" altLang="en-US" sz="1400" dirty="0">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篇论文，讨论了如何更加灵活、弹性并且高效地管理云计算资源。</a:t>
            </a:r>
            <a:endParaRPr lang="en-US" altLang="zh-CN" sz="1400" dirty="0">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Tree>
    <p:extLst>
      <p:ext uri="{BB962C8B-B14F-4D97-AF65-F5344CB8AC3E}">
        <p14:creationId xmlns:p14="http://schemas.microsoft.com/office/powerpoint/2010/main" val="10104680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5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750"/>
                                        <p:tgtEl>
                                          <p:spTgt spid="24"/>
                                        </p:tgtEl>
                                      </p:cBhvr>
                                    </p:animEffect>
                                  </p:childTnLst>
                                </p:cTn>
                              </p:par>
                              <p:par>
                                <p:cTn id="12" presetID="42" presetClass="path" presetSubtype="0" decel="50600" fill="hold" grpId="1" nodeType="withEffect">
                                  <p:stCondLst>
                                    <p:cond delay="750"/>
                                  </p:stCondLst>
                                  <p:childTnLst>
                                    <p:animMotion origin="layout" path="M -2.08333E-6 -0.0676 L -2.08333E-6 2.96296E-6 " pathEditMode="relative" rAng="0" ptsTypes="AA">
                                      <p:cBhvr>
                                        <p:cTn id="13" dur="750" fill="hold"/>
                                        <p:tgtEl>
                                          <p:spTgt spid="24"/>
                                        </p:tgtEl>
                                        <p:attrNameLst>
                                          <p:attrName>ppt_x</p:attrName>
                                          <p:attrName>ppt_y</p:attrName>
                                        </p:attrNameLst>
                                      </p:cBhvr>
                                      <p:rCtr x="0" y="3380"/>
                                    </p:animMotion>
                                  </p:childTnLst>
                                </p:cTn>
                              </p:par>
                              <p:par>
                                <p:cTn id="14" presetID="10" presetClass="entr" presetSubtype="0" fill="hold" grpId="0" nodeType="withEffect">
                                  <p:stCondLst>
                                    <p:cond delay="3250"/>
                                  </p:stCondLst>
                                  <p:iterate type="lt">
                                    <p:tmPct val="10000"/>
                                  </p:iterate>
                                  <p:childTnLst>
                                    <p:set>
                                      <p:cBhvr>
                                        <p:cTn id="15" dur="1" fill="hold">
                                          <p:stCondLst>
                                            <p:cond delay="0"/>
                                          </p:stCondLst>
                                        </p:cTn>
                                        <p:tgtEl>
                                          <p:spTgt spid="8">
                                            <p:txEl>
                                              <p:pRg st="0" end="0"/>
                                            </p:txEl>
                                          </p:spTgt>
                                        </p:tgtEl>
                                        <p:attrNameLst>
                                          <p:attrName>style.visibility</p:attrName>
                                        </p:attrNameLst>
                                      </p:cBhvr>
                                      <p:to>
                                        <p:strVal val="visible"/>
                                      </p:to>
                                    </p:set>
                                    <p:animEffect transition="in" filter="fade">
                                      <p:cBhvr>
                                        <p:cTn id="16" dur="25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animBg="1"/>
      <p:bldP spid="24" grpId="1" animBg="1"/>
      <p:bldP spid="8" grpId="0"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11</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 name="组合 2"/>
          <p:cNvGrpSpPr/>
          <p:nvPr/>
        </p:nvGrpSpPr>
        <p:grpSpPr>
          <a:xfrm>
            <a:off x="838201" y="1302453"/>
            <a:ext cx="10515600" cy="5229684"/>
            <a:chOff x="1903413" y="2098675"/>
            <a:chExt cx="5343526" cy="2657476"/>
          </a:xfrm>
          <a:solidFill>
            <a:srgbClr val="C3B59B"/>
          </a:solidFill>
        </p:grpSpPr>
        <p:sp>
          <p:nvSpPr>
            <p:cNvPr id="4" name="Freeform 5"/>
            <p:cNvSpPr/>
            <p:nvPr/>
          </p:nvSpPr>
          <p:spPr bwMode="auto">
            <a:xfrm>
              <a:off x="6116638" y="3984625"/>
              <a:ext cx="604838" cy="466725"/>
            </a:xfrm>
            <a:custGeom>
              <a:avLst/>
              <a:gdLst>
                <a:gd name="T0" fmla="*/ 277 w 381"/>
                <a:gd name="T1" fmla="*/ 0 h 294"/>
                <a:gd name="T2" fmla="*/ 263 w 381"/>
                <a:gd name="T3" fmla="*/ 76 h 294"/>
                <a:gd name="T4" fmla="*/ 220 w 381"/>
                <a:gd name="T5" fmla="*/ 52 h 294"/>
                <a:gd name="T6" fmla="*/ 220 w 381"/>
                <a:gd name="T7" fmla="*/ 16 h 294"/>
                <a:gd name="T8" fmla="*/ 187 w 381"/>
                <a:gd name="T9" fmla="*/ 9 h 294"/>
                <a:gd name="T10" fmla="*/ 149 w 381"/>
                <a:gd name="T11" fmla="*/ 40 h 294"/>
                <a:gd name="T12" fmla="*/ 125 w 381"/>
                <a:gd name="T13" fmla="*/ 28 h 294"/>
                <a:gd name="T14" fmla="*/ 73 w 381"/>
                <a:gd name="T15" fmla="*/ 76 h 294"/>
                <a:gd name="T16" fmla="*/ 73 w 381"/>
                <a:gd name="T17" fmla="*/ 76 h 294"/>
                <a:gd name="T18" fmla="*/ 0 w 381"/>
                <a:gd name="T19" fmla="*/ 114 h 294"/>
                <a:gd name="T20" fmla="*/ 0 w 381"/>
                <a:gd name="T21" fmla="*/ 116 h 294"/>
                <a:gd name="T22" fmla="*/ 0 w 381"/>
                <a:gd name="T23" fmla="*/ 116 h 294"/>
                <a:gd name="T24" fmla="*/ 5 w 381"/>
                <a:gd name="T25" fmla="*/ 194 h 294"/>
                <a:gd name="T26" fmla="*/ 5 w 381"/>
                <a:gd name="T27" fmla="*/ 194 h 294"/>
                <a:gd name="T28" fmla="*/ 40 w 381"/>
                <a:gd name="T29" fmla="*/ 246 h 294"/>
                <a:gd name="T30" fmla="*/ 139 w 381"/>
                <a:gd name="T31" fmla="*/ 204 h 294"/>
                <a:gd name="T32" fmla="*/ 225 w 381"/>
                <a:gd name="T33" fmla="*/ 227 h 294"/>
                <a:gd name="T34" fmla="*/ 291 w 381"/>
                <a:gd name="T35" fmla="*/ 294 h 294"/>
                <a:gd name="T36" fmla="*/ 345 w 381"/>
                <a:gd name="T37" fmla="*/ 275 h 294"/>
                <a:gd name="T38" fmla="*/ 381 w 381"/>
                <a:gd name="T39" fmla="*/ 161 h 294"/>
                <a:gd name="T40" fmla="*/ 315 w 381"/>
                <a:gd name="T41" fmla="*/ 83 h 294"/>
                <a:gd name="T42" fmla="*/ 277 w 381"/>
                <a:gd name="T4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1" h="294">
                  <a:moveTo>
                    <a:pt x="277" y="0"/>
                  </a:moveTo>
                  <a:lnTo>
                    <a:pt x="263" y="76"/>
                  </a:lnTo>
                  <a:lnTo>
                    <a:pt x="220" y="52"/>
                  </a:lnTo>
                  <a:lnTo>
                    <a:pt x="220" y="16"/>
                  </a:lnTo>
                  <a:lnTo>
                    <a:pt x="187" y="9"/>
                  </a:lnTo>
                  <a:lnTo>
                    <a:pt x="149" y="40"/>
                  </a:lnTo>
                  <a:lnTo>
                    <a:pt x="125" y="28"/>
                  </a:lnTo>
                  <a:lnTo>
                    <a:pt x="73" y="76"/>
                  </a:lnTo>
                  <a:lnTo>
                    <a:pt x="73" y="76"/>
                  </a:lnTo>
                  <a:lnTo>
                    <a:pt x="0" y="114"/>
                  </a:lnTo>
                  <a:lnTo>
                    <a:pt x="0" y="116"/>
                  </a:lnTo>
                  <a:lnTo>
                    <a:pt x="0" y="116"/>
                  </a:lnTo>
                  <a:lnTo>
                    <a:pt x="5" y="194"/>
                  </a:lnTo>
                  <a:lnTo>
                    <a:pt x="5" y="194"/>
                  </a:lnTo>
                  <a:lnTo>
                    <a:pt x="40" y="246"/>
                  </a:lnTo>
                  <a:lnTo>
                    <a:pt x="139" y="204"/>
                  </a:lnTo>
                  <a:lnTo>
                    <a:pt x="225" y="227"/>
                  </a:lnTo>
                  <a:lnTo>
                    <a:pt x="291" y="294"/>
                  </a:lnTo>
                  <a:lnTo>
                    <a:pt x="345" y="275"/>
                  </a:lnTo>
                  <a:lnTo>
                    <a:pt x="381" y="161"/>
                  </a:lnTo>
                  <a:lnTo>
                    <a:pt x="315" y="83"/>
                  </a:lnTo>
                  <a:lnTo>
                    <a:pt x="2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6"/>
            <p:cNvSpPr/>
            <p:nvPr/>
          </p:nvSpPr>
          <p:spPr bwMode="auto">
            <a:xfrm>
              <a:off x="6913563" y="4481513"/>
              <a:ext cx="123825" cy="109538"/>
            </a:xfrm>
            <a:custGeom>
              <a:avLst/>
              <a:gdLst>
                <a:gd name="T0" fmla="*/ 0 w 78"/>
                <a:gd name="T1" fmla="*/ 57 h 69"/>
                <a:gd name="T2" fmla="*/ 33 w 78"/>
                <a:gd name="T3" fmla="*/ 69 h 69"/>
                <a:gd name="T4" fmla="*/ 59 w 78"/>
                <a:gd name="T5" fmla="*/ 28 h 69"/>
                <a:gd name="T6" fmla="*/ 78 w 78"/>
                <a:gd name="T7" fmla="*/ 0 h 69"/>
                <a:gd name="T8" fmla="*/ 26 w 78"/>
                <a:gd name="T9" fmla="*/ 19 h 69"/>
                <a:gd name="T10" fmla="*/ 0 w 78"/>
                <a:gd name="T11" fmla="*/ 57 h 69"/>
              </a:gdLst>
              <a:ahLst/>
              <a:cxnLst>
                <a:cxn ang="0">
                  <a:pos x="T0" y="T1"/>
                </a:cxn>
                <a:cxn ang="0">
                  <a:pos x="T2" y="T3"/>
                </a:cxn>
                <a:cxn ang="0">
                  <a:pos x="T4" y="T5"/>
                </a:cxn>
                <a:cxn ang="0">
                  <a:pos x="T6" y="T7"/>
                </a:cxn>
                <a:cxn ang="0">
                  <a:pos x="T8" y="T9"/>
                </a:cxn>
                <a:cxn ang="0">
                  <a:pos x="T10" y="T11"/>
                </a:cxn>
              </a:cxnLst>
              <a:rect l="0" t="0" r="r" b="b"/>
              <a:pathLst>
                <a:path w="78" h="69">
                  <a:moveTo>
                    <a:pt x="0" y="57"/>
                  </a:moveTo>
                  <a:lnTo>
                    <a:pt x="33" y="69"/>
                  </a:lnTo>
                  <a:lnTo>
                    <a:pt x="59" y="28"/>
                  </a:lnTo>
                  <a:lnTo>
                    <a:pt x="78" y="0"/>
                  </a:lnTo>
                  <a:lnTo>
                    <a:pt x="26" y="19"/>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Freeform 7"/>
            <p:cNvSpPr/>
            <p:nvPr/>
          </p:nvSpPr>
          <p:spPr bwMode="auto">
            <a:xfrm>
              <a:off x="7021513" y="4383088"/>
              <a:ext cx="87313" cy="98425"/>
            </a:xfrm>
            <a:custGeom>
              <a:avLst/>
              <a:gdLst>
                <a:gd name="T0" fmla="*/ 5 w 55"/>
                <a:gd name="T1" fmla="*/ 33 h 62"/>
                <a:gd name="T2" fmla="*/ 10 w 55"/>
                <a:gd name="T3" fmla="*/ 62 h 62"/>
                <a:gd name="T4" fmla="*/ 55 w 55"/>
                <a:gd name="T5" fmla="*/ 24 h 62"/>
                <a:gd name="T6" fmla="*/ 0 w 55"/>
                <a:gd name="T7" fmla="*/ 0 h 62"/>
                <a:gd name="T8" fmla="*/ 5 w 55"/>
                <a:gd name="T9" fmla="*/ 33 h 62"/>
              </a:gdLst>
              <a:ahLst/>
              <a:cxnLst>
                <a:cxn ang="0">
                  <a:pos x="T0" y="T1"/>
                </a:cxn>
                <a:cxn ang="0">
                  <a:pos x="T2" y="T3"/>
                </a:cxn>
                <a:cxn ang="0">
                  <a:pos x="T4" y="T5"/>
                </a:cxn>
                <a:cxn ang="0">
                  <a:pos x="T6" y="T7"/>
                </a:cxn>
                <a:cxn ang="0">
                  <a:pos x="T8" y="T9"/>
                </a:cxn>
              </a:cxnLst>
              <a:rect l="0" t="0" r="r" b="b"/>
              <a:pathLst>
                <a:path w="55" h="62">
                  <a:moveTo>
                    <a:pt x="5" y="33"/>
                  </a:moveTo>
                  <a:lnTo>
                    <a:pt x="10" y="62"/>
                  </a:lnTo>
                  <a:lnTo>
                    <a:pt x="55" y="24"/>
                  </a:lnTo>
                  <a:lnTo>
                    <a:pt x="0" y="0"/>
                  </a:lnTo>
                  <a:lnTo>
                    <a:pt x="5"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Freeform 8"/>
            <p:cNvSpPr/>
            <p:nvPr/>
          </p:nvSpPr>
          <p:spPr bwMode="auto">
            <a:xfrm>
              <a:off x="6053138" y="3716338"/>
              <a:ext cx="142875" cy="174625"/>
            </a:xfrm>
            <a:custGeom>
              <a:avLst/>
              <a:gdLst>
                <a:gd name="T0" fmla="*/ 37 w 90"/>
                <a:gd name="T1" fmla="*/ 34 h 110"/>
                <a:gd name="T2" fmla="*/ 37 w 90"/>
                <a:gd name="T3" fmla="*/ 34 h 110"/>
                <a:gd name="T4" fmla="*/ 2 w 90"/>
                <a:gd name="T5" fmla="*/ 46 h 110"/>
                <a:gd name="T6" fmla="*/ 0 w 90"/>
                <a:gd name="T7" fmla="*/ 88 h 110"/>
                <a:gd name="T8" fmla="*/ 35 w 90"/>
                <a:gd name="T9" fmla="*/ 110 h 110"/>
                <a:gd name="T10" fmla="*/ 75 w 90"/>
                <a:gd name="T11" fmla="*/ 91 h 110"/>
                <a:gd name="T12" fmla="*/ 90 w 90"/>
                <a:gd name="T13" fmla="*/ 53 h 110"/>
                <a:gd name="T14" fmla="*/ 75 w 90"/>
                <a:gd name="T15" fmla="*/ 0 h 110"/>
                <a:gd name="T16" fmla="*/ 37 w 90"/>
                <a:gd name="T17" fmla="*/ 3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37" y="34"/>
                  </a:moveTo>
                  <a:lnTo>
                    <a:pt x="37" y="34"/>
                  </a:lnTo>
                  <a:lnTo>
                    <a:pt x="2" y="46"/>
                  </a:lnTo>
                  <a:lnTo>
                    <a:pt x="0" y="88"/>
                  </a:lnTo>
                  <a:lnTo>
                    <a:pt x="35" y="110"/>
                  </a:lnTo>
                  <a:lnTo>
                    <a:pt x="75" y="91"/>
                  </a:lnTo>
                  <a:lnTo>
                    <a:pt x="90" y="53"/>
                  </a:lnTo>
                  <a:lnTo>
                    <a:pt x="75" y="0"/>
                  </a:lnTo>
                  <a:lnTo>
                    <a:pt x="37"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Freeform 9"/>
            <p:cNvSpPr/>
            <p:nvPr/>
          </p:nvSpPr>
          <p:spPr bwMode="auto">
            <a:xfrm>
              <a:off x="5842001" y="3735388"/>
              <a:ext cx="161925" cy="173038"/>
            </a:xfrm>
            <a:custGeom>
              <a:avLst/>
              <a:gdLst>
                <a:gd name="T0" fmla="*/ 38 w 102"/>
                <a:gd name="T1" fmla="*/ 19 h 109"/>
                <a:gd name="T2" fmla="*/ 0 w 102"/>
                <a:gd name="T3" fmla="*/ 0 h 109"/>
                <a:gd name="T4" fmla="*/ 45 w 102"/>
                <a:gd name="T5" fmla="*/ 71 h 109"/>
                <a:gd name="T6" fmla="*/ 102 w 102"/>
                <a:gd name="T7" fmla="*/ 109 h 109"/>
                <a:gd name="T8" fmla="*/ 78 w 102"/>
                <a:gd name="T9" fmla="*/ 57 h 109"/>
                <a:gd name="T10" fmla="*/ 38 w 102"/>
                <a:gd name="T11" fmla="*/ 19 h 109"/>
              </a:gdLst>
              <a:ahLst/>
              <a:cxnLst>
                <a:cxn ang="0">
                  <a:pos x="T0" y="T1"/>
                </a:cxn>
                <a:cxn ang="0">
                  <a:pos x="T2" y="T3"/>
                </a:cxn>
                <a:cxn ang="0">
                  <a:pos x="T4" y="T5"/>
                </a:cxn>
                <a:cxn ang="0">
                  <a:pos x="T6" y="T7"/>
                </a:cxn>
                <a:cxn ang="0">
                  <a:pos x="T8" y="T9"/>
                </a:cxn>
                <a:cxn ang="0">
                  <a:pos x="T10" y="T11"/>
                </a:cxn>
              </a:cxnLst>
              <a:rect l="0" t="0" r="r" b="b"/>
              <a:pathLst>
                <a:path w="102" h="109">
                  <a:moveTo>
                    <a:pt x="38" y="19"/>
                  </a:moveTo>
                  <a:lnTo>
                    <a:pt x="0" y="0"/>
                  </a:lnTo>
                  <a:lnTo>
                    <a:pt x="45" y="71"/>
                  </a:lnTo>
                  <a:lnTo>
                    <a:pt x="102" y="109"/>
                  </a:lnTo>
                  <a:lnTo>
                    <a:pt x="78" y="57"/>
                  </a:lnTo>
                  <a:lnTo>
                    <a:pt x="3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Freeform 10"/>
            <p:cNvSpPr/>
            <p:nvPr/>
          </p:nvSpPr>
          <p:spPr bwMode="auto">
            <a:xfrm>
              <a:off x="6003926" y="3908425"/>
              <a:ext cx="157163" cy="53975"/>
            </a:xfrm>
            <a:custGeom>
              <a:avLst/>
              <a:gdLst>
                <a:gd name="T0" fmla="*/ 80 w 99"/>
                <a:gd name="T1" fmla="*/ 12 h 34"/>
                <a:gd name="T2" fmla="*/ 47 w 99"/>
                <a:gd name="T3" fmla="*/ 8 h 34"/>
                <a:gd name="T4" fmla="*/ 0 w 99"/>
                <a:gd name="T5" fmla="*/ 0 h 34"/>
                <a:gd name="T6" fmla="*/ 28 w 99"/>
                <a:gd name="T7" fmla="*/ 29 h 34"/>
                <a:gd name="T8" fmla="*/ 68 w 99"/>
                <a:gd name="T9" fmla="*/ 31 h 34"/>
                <a:gd name="T10" fmla="*/ 99 w 99"/>
                <a:gd name="T11" fmla="*/ 34 h 34"/>
                <a:gd name="T12" fmla="*/ 80 w 99"/>
                <a:gd name="T13" fmla="*/ 12 h 34"/>
              </a:gdLst>
              <a:ahLst/>
              <a:cxnLst>
                <a:cxn ang="0">
                  <a:pos x="T0" y="T1"/>
                </a:cxn>
                <a:cxn ang="0">
                  <a:pos x="T2" y="T3"/>
                </a:cxn>
                <a:cxn ang="0">
                  <a:pos x="T4" y="T5"/>
                </a:cxn>
                <a:cxn ang="0">
                  <a:pos x="T6" y="T7"/>
                </a:cxn>
                <a:cxn ang="0">
                  <a:pos x="T8" y="T9"/>
                </a:cxn>
                <a:cxn ang="0">
                  <a:pos x="T10" y="T11"/>
                </a:cxn>
                <a:cxn ang="0">
                  <a:pos x="T12" y="T13"/>
                </a:cxn>
              </a:cxnLst>
              <a:rect l="0" t="0" r="r" b="b"/>
              <a:pathLst>
                <a:path w="99" h="34">
                  <a:moveTo>
                    <a:pt x="80" y="12"/>
                  </a:moveTo>
                  <a:lnTo>
                    <a:pt x="47" y="8"/>
                  </a:lnTo>
                  <a:lnTo>
                    <a:pt x="0" y="0"/>
                  </a:lnTo>
                  <a:lnTo>
                    <a:pt x="28" y="29"/>
                  </a:lnTo>
                  <a:lnTo>
                    <a:pt x="68" y="31"/>
                  </a:lnTo>
                  <a:lnTo>
                    <a:pt x="99" y="34"/>
                  </a:lnTo>
                  <a:lnTo>
                    <a:pt x="8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Freeform 11"/>
            <p:cNvSpPr/>
            <p:nvPr/>
          </p:nvSpPr>
          <p:spPr bwMode="auto">
            <a:xfrm>
              <a:off x="6196013" y="3800475"/>
              <a:ext cx="107950" cy="120650"/>
            </a:xfrm>
            <a:custGeom>
              <a:avLst/>
              <a:gdLst>
                <a:gd name="T0" fmla="*/ 0 w 68"/>
                <a:gd name="T1" fmla="*/ 45 h 76"/>
                <a:gd name="T2" fmla="*/ 7 w 68"/>
                <a:gd name="T3" fmla="*/ 76 h 76"/>
                <a:gd name="T4" fmla="*/ 18 w 68"/>
                <a:gd name="T5" fmla="*/ 47 h 76"/>
                <a:gd name="T6" fmla="*/ 40 w 68"/>
                <a:gd name="T7" fmla="*/ 57 h 76"/>
                <a:gd name="T8" fmla="*/ 23 w 68"/>
                <a:gd name="T9" fmla="*/ 26 h 76"/>
                <a:gd name="T10" fmla="*/ 42 w 68"/>
                <a:gd name="T11" fmla="*/ 19 h 76"/>
                <a:gd name="T12" fmla="*/ 35 w 68"/>
                <a:gd name="T13" fmla="*/ 7 h 76"/>
                <a:gd name="T14" fmla="*/ 68 w 68"/>
                <a:gd name="T15" fmla="*/ 2 h 76"/>
                <a:gd name="T16" fmla="*/ 26 w 68"/>
                <a:gd name="T17" fmla="*/ 0 h 76"/>
                <a:gd name="T18" fmla="*/ 7 w 68"/>
                <a:gd name="T19" fmla="*/ 7 h 76"/>
                <a:gd name="T20" fmla="*/ 0 w 68"/>
                <a:gd name="T21" fmla="*/ 4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76">
                  <a:moveTo>
                    <a:pt x="0" y="45"/>
                  </a:moveTo>
                  <a:lnTo>
                    <a:pt x="7" y="76"/>
                  </a:lnTo>
                  <a:lnTo>
                    <a:pt x="18" y="47"/>
                  </a:lnTo>
                  <a:lnTo>
                    <a:pt x="40" y="57"/>
                  </a:lnTo>
                  <a:lnTo>
                    <a:pt x="23" y="26"/>
                  </a:lnTo>
                  <a:lnTo>
                    <a:pt x="42" y="19"/>
                  </a:lnTo>
                  <a:lnTo>
                    <a:pt x="35" y="7"/>
                  </a:lnTo>
                  <a:lnTo>
                    <a:pt x="68" y="2"/>
                  </a:lnTo>
                  <a:lnTo>
                    <a:pt x="26" y="0"/>
                  </a:lnTo>
                  <a:lnTo>
                    <a:pt x="7" y="7"/>
                  </a:lnTo>
                  <a:lnTo>
                    <a:pt x="0"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Freeform 12"/>
            <p:cNvSpPr/>
            <p:nvPr/>
          </p:nvSpPr>
          <p:spPr bwMode="auto">
            <a:xfrm>
              <a:off x="6218238" y="3517900"/>
              <a:ext cx="115888" cy="214313"/>
            </a:xfrm>
            <a:custGeom>
              <a:avLst/>
              <a:gdLst>
                <a:gd name="T0" fmla="*/ 9 w 73"/>
                <a:gd name="T1" fmla="*/ 102 h 135"/>
                <a:gd name="T2" fmla="*/ 42 w 73"/>
                <a:gd name="T3" fmla="*/ 135 h 135"/>
                <a:gd name="T4" fmla="*/ 73 w 73"/>
                <a:gd name="T5" fmla="*/ 106 h 135"/>
                <a:gd name="T6" fmla="*/ 26 w 73"/>
                <a:gd name="T7" fmla="*/ 61 h 135"/>
                <a:gd name="T8" fmla="*/ 9 w 73"/>
                <a:gd name="T9" fmla="*/ 0 h 135"/>
                <a:gd name="T10" fmla="*/ 0 w 73"/>
                <a:gd name="T11" fmla="*/ 45 h 135"/>
                <a:gd name="T12" fmla="*/ 9 w 73"/>
                <a:gd name="T13" fmla="*/ 102 h 135"/>
              </a:gdLst>
              <a:ahLst/>
              <a:cxnLst>
                <a:cxn ang="0">
                  <a:pos x="T0" y="T1"/>
                </a:cxn>
                <a:cxn ang="0">
                  <a:pos x="T2" y="T3"/>
                </a:cxn>
                <a:cxn ang="0">
                  <a:pos x="T4" y="T5"/>
                </a:cxn>
                <a:cxn ang="0">
                  <a:pos x="T6" y="T7"/>
                </a:cxn>
                <a:cxn ang="0">
                  <a:pos x="T8" y="T9"/>
                </a:cxn>
                <a:cxn ang="0">
                  <a:pos x="T10" y="T11"/>
                </a:cxn>
                <a:cxn ang="0">
                  <a:pos x="T12" y="T13"/>
                </a:cxn>
              </a:cxnLst>
              <a:rect l="0" t="0" r="r" b="b"/>
              <a:pathLst>
                <a:path w="73" h="135">
                  <a:moveTo>
                    <a:pt x="9" y="102"/>
                  </a:moveTo>
                  <a:lnTo>
                    <a:pt x="42" y="135"/>
                  </a:lnTo>
                  <a:lnTo>
                    <a:pt x="73" y="106"/>
                  </a:lnTo>
                  <a:lnTo>
                    <a:pt x="26" y="61"/>
                  </a:lnTo>
                  <a:lnTo>
                    <a:pt x="9" y="0"/>
                  </a:lnTo>
                  <a:lnTo>
                    <a:pt x="0" y="45"/>
                  </a:lnTo>
                  <a:lnTo>
                    <a:pt x="9"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Freeform 13"/>
            <p:cNvSpPr/>
            <p:nvPr/>
          </p:nvSpPr>
          <p:spPr bwMode="auto">
            <a:xfrm>
              <a:off x="6380163" y="3811588"/>
              <a:ext cx="284163" cy="180975"/>
            </a:xfrm>
            <a:custGeom>
              <a:avLst/>
              <a:gdLst>
                <a:gd name="T0" fmla="*/ 59 w 179"/>
                <a:gd name="T1" fmla="*/ 23 h 114"/>
                <a:gd name="T2" fmla="*/ 37 w 179"/>
                <a:gd name="T3" fmla="*/ 31 h 114"/>
                <a:gd name="T4" fmla="*/ 30 w 179"/>
                <a:gd name="T5" fmla="*/ 0 h 114"/>
                <a:gd name="T6" fmla="*/ 0 w 179"/>
                <a:gd name="T7" fmla="*/ 16 h 114"/>
                <a:gd name="T8" fmla="*/ 21 w 179"/>
                <a:gd name="T9" fmla="*/ 45 h 114"/>
                <a:gd name="T10" fmla="*/ 63 w 179"/>
                <a:gd name="T11" fmla="*/ 50 h 114"/>
                <a:gd name="T12" fmla="*/ 75 w 179"/>
                <a:gd name="T13" fmla="*/ 85 h 114"/>
                <a:gd name="T14" fmla="*/ 106 w 179"/>
                <a:gd name="T15" fmla="*/ 95 h 114"/>
                <a:gd name="T16" fmla="*/ 134 w 179"/>
                <a:gd name="T17" fmla="*/ 83 h 114"/>
                <a:gd name="T18" fmla="*/ 179 w 179"/>
                <a:gd name="T19" fmla="*/ 114 h 114"/>
                <a:gd name="T20" fmla="*/ 158 w 179"/>
                <a:gd name="T21" fmla="*/ 59 h 114"/>
                <a:gd name="T22" fmla="*/ 92 w 179"/>
                <a:gd name="T23" fmla="*/ 23 h 114"/>
                <a:gd name="T24" fmla="*/ 59 w 179"/>
                <a:gd name="T2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14">
                  <a:moveTo>
                    <a:pt x="59" y="23"/>
                  </a:moveTo>
                  <a:lnTo>
                    <a:pt x="37" y="31"/>
                  </a:lnTo>
                  <a:lnTo>
                    <a:pt x="30" y="0"/>
                  </a:lnTo>
                  <a:lnTo>
                    <a:pt x="0" y="16"/>
                  </a:lnTo>
                  <a:lnTo>
                    <a:pt x="21" y="45"/>
                  </a:lnTo>
                  <a:lnTo>
                    <a:pt x="63" y="50"/>
                  </a:lnTo>
                  <a:lnTo>
                    <a:pt x="75" y="85"/>
                  </a:lnTo>
                  <a:lnTo>
                    <a:pt x="106" y="95"/>
                  </a:lnTo>
                  <a:lnTo>
                    <a:pt x="134" y="83"/>
                  </a:lnTo>
                  <a:lnTo>
                    <a:pt x="179" y="114"/>
                  </a:lnTo>
                  <a:lnTo>
                    <a:pt x="158" y="59"/>
                  </a:lnTo>
                  <a:lnTo>
                    <a:pt x="92" y="23"/>
                  </a:lnTo>
                  <a:lnTo>
                    <a:pt x="59"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Freeform 14"/>
            <p:cNvSpPr/>
            <p:nvPr/>
          </p:nvSpPr>
          <p:spPr bwMode="auto">
            <a:xfrm>
              <a:off x="5883276" y="3679825"/>
              <a:ext cx="90488" cy="109538"/>
            </a:xfrm>
            <a:custGeom>
              <a:avLst/>
              <a:gdLst>
                <a:gd name="T0" fmla="*/ 57 w 57"/>
                <a:gd name="T1" fmla="*/ 69 h 69"/>
                <a:gd name="T2" fmla="*/ 50 w 57"/>
                <a:gd name="T3" fmla="*/ 35 h 69"/>
                <a:gd name="T4" fmla="*/ 0 w 57"/>
                <a:gd name="T5" fmla="*/ 0 h 69"/>
                <a:gd name="T6" fmla="*/ 28 w 57"/>
                <a:gd name="T7" fmla="*/ 57 h 69"/>
                <a:gd name="T8" fmla="*/ 57 w 57"/>
                <a:gd name="T9" fmla="*/ 69 h 69"/>
              </a:gdLst>
              <a:ahLst/>
              <a:cxnLst>
                <a:cxn ang="0">
                  <a:pos x="T0" y="T1"/>
                </a:cxn>
                <a:cxn ang="0">
                  <a:pos x="T2" y="T3"/>
                </a:cxn>
                <a:cxn ang="0">
                  <a:pos x="T4" y="T5"/>
                </a:cxn>
                <a:cxn ang="0">
                  <a:pos x="T6" y="T7"/>
                </a:cxn>
                <a:cxn ang="0">
                  <a:pos x="T8" y="T9"/>
                </a:cxn>
              </a:cxnLst>
              <a:rect l="0" t="0" r="r" b="b"/>
              <a:pathLst>
                <a:path w="57" h="69">
                  <a:moveTo>
                    <a:pt x="57" y="69"/>
                  </a:moveTo>
                  <a:lnTo>
                    <a:pt x="50" y="35"/>
                  </a:lnTo>
                  <a:lnTo>
                    <a:pt x="0" y="0"/>
                  </a:lnTo>
                  <a:lnTo>
                    <a:pt x="28" y="57"/>
                  </a:lnTo>
                  <a:lnTo>
                    <a:pt x="57"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Freeform 15"/>
            <p:cNvSpPr/>
            <p:nvPr/>
          </p:nvSpPr>
          <p:spPr bwMode="auto">
            <a:xfrm>
              <a:off x="4786313" y="3309938"/>
              <a:ext cx="360363" cy="106363"/>
            </a:xfrm>
            <a:custGeom>
              <a:avLst/>
              <a:gdLst>
                <a:gd name="T0" fmla="*/ 116 w 227"/>
                <a:gd name="T1" fmla="*/ 0 h 67"/>
                <a:gd name="T2" fmla="*/ 59 w 227"/>
                <a:gd name="T3" fmla="*/ 17 h 67"/>
                <a:gd name="T4" fmla="*/ 0 w 227"/>
                <a:gd name="T5" fmla="*/ 3 h 67"/>
                <a:gd name="T6" fmla="*/ 90 w 227"/>
                <a:gd name="T7" fmla="*/ 67 h 67"/>
                <a:gd name="T8" fmla="*/ 80 w 227"/>
                <a:gd name="T9" fmla="*/ 34 h 67"/>
                <a:gd name="T10" fmla="*/ 106 w 227"/>
                <a:gd name="T11" fmla="*/ 55 h 67"/>
                <a:gd name="T12" fmla="*/ 227 w 227"/>
                <a:gd name="T13" fmla="*/ 22 h 67"/>
                <a:gd name="T14" fmla="*/ 116 w 227"/>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 h="67">
                  <a:moveTo>
                    <a:pt x="116" y="0"/>
                  </a:moveTo>
                  <a:lnTo>
                    <a:pt x="59" y="17"/>
                  </a:lnTo>
                  <a:lnTo>
                    <a:pt x="0" y="3"/>
                  </a:lnTo>
                  <a:lnTo>
                    <a:pt x="90" y="67"/>
                  </a:lnTo>
                  <a:lnTo>
                    <a:pt x="80" y="34"/>
                  </a:lnTo>
                  <a:lnTo>
                    <a:pt x="106" y="55"/>
                  </a:lnTo>
                  <a:lnTo>
                    <a:pt x="227" y="22"/>
                  </a:lnTo>
                  <a:lnTo>
                    <a:pt x="1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16"/>
            <p:cNvSpPr/>
            <p:nvPr/>
          </p:nvSpPr>
          <p:spPr bwMode="auto">
            <a:xfrm>
              <a:off x="4954588" y="3344863"/>
              <a:ext cx="346075" cy="269875"/>
            </a:xfrm>
            <a:custGeom>
              <a:avLst/>
              <a:gdLst>
                <a:gd name="T0" fmla="*/ 48 w 218"/>
                <a:gd name="T1" fmla="*/ 97 h 170"/>
                <a:gd name="T2" fmla="*/ 71 w 218"/>
                <a:gd name="T3" fmla="*/ 170 h 170"/>
                <a:gd name="T4" fmla="*/ 218 w 218"/>
                <a:gd name="T5" fmla="*/ 106 h 170"/>
                <a:gd name="T6" fmla="*/ 218 w 218"/>
                <a:gd name="T7" fmla="*/ 106 h 170"/>
                <a:gd name="T8" fmla="*/ 204 w 218"/>
                <a:gd name="T9" fmla="*/ 52 h 170"/>
                <a:gd name="T10" fmla="*/ 159 w 218"/>
                <a:gd name="T11" fmla="*/ 52 h 170"/>
                <a:gd name="T12" fmla="*/ 121 w 218"/>
                <a:gd name="T13" fmla="*/ 0 h 170"/>
                <a:gd name="T14" fmla="*/ 0 w 218"/>
                <a:gd name="T15" fmla="*/ 33 h 170"/>
                <a:gd name="T16" fmla="*/ 48 w 218"/>
                <a:gd name="T17" fmla="*/ 9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170">
                  <a:moveTo>
                    <a:pt x="48" y="97"/>
                  </a:moveTo>
                  <a:lnTo>
                    <a:pt x="71" y="170"/>
                  </a:lnTo>
                  <a:lnTo>
                    <a:pt x="218" y="106"/>
                  </a:lnTo>
                  <a:lnTo>
                    <a:pt x="218" y="106"/>
                  </a:lnTo>
                  <a:lnTo>
                    <a:pt x="204" y="52"/>
                  </a:lnTo>
                  <a:lnTo>
                    <a:pt x="159" y="52"/>
                  </a:lnTo>
                  <a:lnTo>
                    <a:pt x="121" y="0"/>
                  </a:lnTo>
                  <a:lnTo>
                    <a:pt x="0" y="33"/>
                  </a:lnTo>
                  <a:lnTo>
                    <a:pt x="48" y="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Freeform 17"/>
            <p:cNvSpPr/>
            <p:nvPr/>
          </p:nvSpPr>
          <p:spPr bwMode="auto">
            <a:xfrm>
              <a:off x="6364288" y="3155950"/>
              <a:ext cx="180975" cy="177800"/>
            </a:xfrm>
            <a:custGeom>
              <a:avLst/>
              <a:gdLst>
                <a:gd name="T0" fmla="*/ 81 w 114"/>
                <a:gd name="T1" fmla="*/ 45 h 112"/>
                <a:gd name="T2" fmla="*/ 40 w 114"/>
                <a:gd name="T3" fmla="*/ 55 h 112"/>
                <a:gd name="T4" fmla="*/ 0 w 114"/>
                <a:gd name="T5" fmla="*/ 83 h 112"/>
                <a:gd name="T6" fmla="*/ 2 w 114"/>
                <a:gd name="T7" fmla="*/ 112 h 112"/>
                <a:gd name="T8" fmla="*/ 81 w 114"/>
                <a:gd name="T9" fmla="*/ 78 h 112"/>
                <a:gd name="T10" fmla="*/ 114 w 114"/>
                <a:gd name="T11" fmla="*/ 38 h 112"/>
                <a:gd name="T12" fmla="*/ 114 w 114"/>
                <a:gd name="T13" fmla="*/ 0 h 112"/>
                <a:gd name="T14" fmla="*/ 102 w 114"/>
                <a:gd name="T15" fmla="*/ 2 h 112"/>
                <a:gd name="T16" fmla="*/ 102 w 114"/>
                <a:gd name="T17" fmla="*/ 2 h 112"/>
                <a:gd name="T18" fmla="*/ 81 w 114"/>
                <a:gd name="T19" fmla="*/ 4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2">
                  <a:moveTo>
                    <a:pt x="81" y="45"/>
                  </a:moveTo>
                  <a:lnTo>
                    <a:pt x="40" y="55"/>
                  </a:lnTo>
                  <a:lnTo>
                    <a:pt x="0" y="83"/>
                  </a:lnTo>
                  <a:lnTo>
                    <a:pt x="2" y="112"/>
                  </a:lnTo>
                  <a:lnTo>
                    <a:pt x="81" y="78"/>
                  </a:lnTo>
                  <a:lnTo>
                    <a:pt x="114" y="38"/>
                  </a:lnTo>
                  <a:lnTo>
                    <a:pt x="114" y="0"/>
                  </a:lnTo>
                  <a:lnTo>
                    <a:pt x="102" y="2"/>
                  </a:lnTo>
                  <a:lnTo>
                    <a:pt x="102" y="2"/>
                  </a:lnTo>
                  <a:lnTo>
                    <a:pt x="81"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Freeform 18"/>
            <p:cNvSpPr/>
            <p:nvPr/>
          </p:nvSpPr>
          <p:spPr bwMode="auto">
            <a:xfrm>
              <a:off x="6521451" y="3073400"/>
              <a:ext cx="98425" cy="82550"/>
            </a:xfrm>
            <a:custGeom>
              <a:avLst/>
              <a:gdLst>
                <a:gd name="T0" fmla="*/ 24 w 62"/>
                <a:gd name="T1" fmla="*/ 40 h 52"/>
                <a:gd name="T2" fmla="*/ 43 w 62"/>
                <a:gd name="T3" fmla="*/ 28 h 52"/>
                <a:gd name="T4" fmla="*/ 62 w 62"/>
                <a:gd name="T5" fmla="*/ 17 h 52"/>
                <a:gd name="T6" fmla="*/ 19 w 62"/>
                <a:gd name="T7" fmla="*/ 0 h 52"/>
                <a:gd name="T8" fmla="*/ 0 w 62"/>
                <a:gd name="T9" fmla="*/ 35 h 52"/>
                <a:gd name="T10" fmla="*/ 15 w 62"/>
                <a:gd name="T11" fmla="*/ 52 h 52"/>
                <a:gd name="T12" fmla="*/ 24 w 62"/>
                <a:gd name="T13" fmla="*/ 40 h 52"/>
                <a:gd name="T14" fmla="*/ 24 w 62"/>
                <a:gd name="T15" fmla="*/ 4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52">
                  <a:moveTo>
                    <a:pt x="24" y="40"/>
                  </a:moveTo>
                  <a:lnTo>
                    <a:pt x="43" y="28"/>
                  </a:lnTo>
                  <a:lnTo>
                    <a:pt x="62" y="17"/>
                  </a:lnTo>
                  <a:lnTo>
                    <a:pt x="19" y="0"/>
                  </a:lnTo>
                  <a:lnTo>
                    <a:pt x="0" y="35"/>
                  </a:lnTo>
                  <a:lnTo>
                    <a:pt x="15" y="52"/>
                  </a:lnTo>
                  <a:lnTo>
                    <a:pt x="24" y="40"/>
                  </a:lnTo>
                  <a:lnTo>
                    <a:pt x="24"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Freeform 19"/>
            <p:cNvSpPr/>
            <p:nvPr/>
          </p:nvSpPr>
          <p:spPr bwMode="auto">
            <a:xfrm>
              <a:off x="6740526" y="2722563"/>
              <a:ext cx="157163" cy="249238"/>
            </a:xfrm>
            <a:custGeom>
              <a:avLst/>
              <a:gdLst>
                <a:gd name="T0" fmla="*/ 23 w 99"/>
                <a:gd name="T1" fmla="*/ 157 h 157"/>
                <a:gd name="T2" fmla="*/ 99 w 99"/>
                <a:gd name="T3" fmla="*/ 0 h 157"/>
                <a:gd name="T4" fmla="*/ 0 w 99"/>
                <a:gd name="T5" fmla="*/ 95 h 157"/>
                <a:gd name="T6" fmla="*/ 23 w 99"/>
                <a:gd name="T7" fmla="*/ 157 h 157"/>
              </a:gdLst>
              <a:ahLst/>
              <a:cxnLst>
                <a:cxn ang="0">
                  <a:pos x="T0" y="T1"/>
                </a:cxn>
                <a:cxn ang="0">
                  <a:pos x="T2" y="T3"/>
                </a:cxn>
                <a:cxn ang="0">
                  <a:pos x="T4" y="T5"/>
                </a:cxn>
                <a:cxn ang="0">
                  <a:pos x="T6" y="T7"/>
                </a:cxn>
              </a:cxnLst>
              <a:rect l="0" t="0" r="r" b="b"/>
              <a:pathLst>
                <a:path w="99" h="157">
                  <a:moveTo>
                    <a:pt x="23" y="157"/>
                  </a:moveTo>
                  <a:lnTo>
                    <a:pt x="99" y="0"/>
                  </a:lnTo>
                  <a:lnTo>
                    <a:pt x="0" y="95"/>
                  </a:lnTo>
                  <a:lnTo>
                    <a:pt x="23" y="1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Freeform 20"/>
            <p:cNvSpPr/>
            <p:nvPr/>
          </p:nvSpPr>
          <p:spPr bwMode="auto">
            <a:xfrm>
              <a:off x="4368801" y="2308225"/>
              <a:ext cx="2878138" cy="1397000"/>
            </a:xfrm>
            <a:custGeom>
              <a:avLst/>
              <a:gdLst>
                <a:gd name="T0" fmla="*/ 1806 w 1813"/>
                <a:gd name="T1" fmla="*/ 152 h 880"/>
                <a:gd name="T2" fmla="*/ 1382 w 1813"/>
                <a:gd name="T3" fmla="*/ 86 h 880"/>
                <a:gd name="T4" fmla="*/ 1044 w 1813"/>
                <a:gd name="T5" fmla="*/ 0 h 880"/>
                <a:gd name="T6" fmla="*/ 904 w 1813"/>
                <a:gd name="T7" fmla="*/ 24 h 880"/>
                <a:gd name="T8" fmla="*/ 722 w 1813"/>
                <a:gd name="T9" fmla="*/ 88 h 880"/>
                <a:gd name="T10" fmla="*/ 526 w 1813"/>
                <a:gd name="T11" fmla="*/ 155 h 880"/>
                <a:gd name="T12" fmla="*/ 388 w 1813"/>
                <a:gd name="T13" fmla="*/ 216 h 880"/>
                <a:gd name="T14" fmla="*/ 320 w 1813"/>
                <a:gd name="T15" fmla="*/ 140 h 880"/>
                <a:gd name="T16" fmla="*/ 227 w 1813"/>
                <a:gd name="T17" fmla="*/ 131 h 880"/>
                <a:gd name="T18" fmla="*/ 135 w 1813"/>
                <a:gd name="T19" fmla="*/ 238 h 880"/>
                <a:gd name="T20" fmla="*/ 85 w 1813"/>
                <a:gd name="T21" fmla="*/ 304 h 880"/>
                <a:gd name="T22" fmla="*/ 114 w 1813"/>
                <a:gd name="T23" fmla="*/ 318 h 880"/>
                <a:gd name="T24" fmla="*/ 163 w 1813"/>
                <a:gd name="T25" fmla="*/ 351 h 880"/>
                <a:gd name="T26" fmla="*/ 206 w 1813"/>
                <a:gd name="T27" fmla="*/ 290 h 880"/>
                <a:gd name="T28" fmla="*/ 268 w 1813"/>
                <a:gd name="T29" fmla="*/ 200 h 880"/>
                <a:gd name="T30" fmla="*/ 253 w 1813"/>
                <a:gd name="T31" fmla="*/ 290 h 880"/>
                <a:gd name="T32" fmla="*/ 303 w 1813"/>
                <a:gd name="T33" fmla="*/ 285 h 880"/>
                <a:gd name="T34" fmla="*/ 303 w 1813"/>
                <a:gd name="T35" fmla="*/ 285 h 880"/>
                <a:gd name="T36" fmla="*/ 303 w 1813"/>
                <a:gd name="T37" fmla="*/ 285 h 880"/>
                <a:gd name="T38" fmla="*/ 220 w 1813"/>
                <a:gd name="T39" fmla="*/ 373 h 880"/>
                <a:gd name="T40" fmla="*/ 119 w 1813"/>
                <a:gd name="T41" fmla="*/ 354 h 880"/>
                <a:gd name="T42" fmla="*/ 0 w 1813"/>
                <a:gd name="T43" fmla="*/ 444 h 880"/>
                <a:gd name="T44" fmla="*/ 62 w 1813"/>
                <a:gd name="T45" fmla="*/ 520 h 880"/>
                <a:gd name="T46" fmla="*/ 175 w 1813"/>
                <a:gd name="T47" fmla="*/ 551 h 880"/>
                <a:gd name="T48" fmla="*/ 249 w 1813"/>
                <a:gd name="T49" fmla="*/ 548 h 880"/>
                <a:gd name="T50" fmla="*/ 322 w 1813"/>
                <a:gd name="T51" fmla="*/ 477 h 880"/>
                <a:gd name="T52" fmla="*/ 419 w 1813"/>
                <a:gd name="T53" fmla="*/ 508 h 880"/>
                <a:gd name="T54" fmla="*/ 490 w 1813"/>
                <a:gd name="T55" fmla="*/ 551 h 880"/>
                <a:gd name="T56" fmla="*/ 478 w 1813"/>
                <a:gd name="T57" fmla="*/ 494 h 880"/>
                <a:gd name="T58" fmla="*/ 500 w 1813"/>
                <a:gd name="T59" fmla="*/ 472 h 880"/>
                <a:gd name="T60" fmla="*/ 521 w 1813"/>
                <a:gd name="T61" fmla="*/ 508 h 880"/>
                <a:gd name="T62" fmla="*/ 533 w 1813"/>
                <a:gd name="T63" fmla="*/ 584 h 880"/>
                <a:gd name="T64" fmla="*/ 419 w 1813"/>
                <a:gd name="T65" fmla="*/ 508 h 880"/>
                <a:gd name="T66" fmla="*/ 339 w 1813"/>
                <a:gd name="T67" fmla="*/ 527 h 880"/>
                <a:gd name="T68" fmla="*/ 282 w 1813"/>
                <a:gd name="T69" fmla="*/ 546 h 880"/>
                <a:gd name="T70" fmla="*/ 379 w 1813"/>
                <a:gd name="T71" fmla="*/ 579 h 880"/>
                <a:gd name="T72" fmla="*/ 379 w 1813"/>
                <a:gd name="T73" fmla="*/ 579 h 880"/>
                <a:gd name="T74" fmla="*/ 490 w 1813"/>
                <a:gd name="T75" fmla="*/ 653 h 880"/>
                <a:gd name="T76" fmla="*/ 672 w 1813"/>
                <a:gd name="T77" fmla="*/ 717 h 880"/>
                <a:gd name="T78" fmla="*/ 774 w 1813"/>
                <a:gd name="T79" fmla="*/ 880 h 880"/>
                <a:gd name="T80" fmla="*/ 897 w 1813"/>
                <a:gd name="T81" fmla="*/ 738 h 880"/>
                <a:gd name="T82" fmla="*/ 945 w 1813"/>
                <a:gd name="T83" fmla="*/ 785 h 880"/>
                <a:gd name="T84" fmla="*/ 954 w 1813"/>
                <a:gd name="T85" fmla="*/ 864 h 880"/>
                <a:gd name="T86" fmla="*/ 1020 w 1813"/>
                <a:gd name="T87" fmla="*/ 866 h 880"/>
                <a:gd name="T88" fmla="*/ 1030 w 1813"/>
                <a:gd name="T89" fmla="*/ 769 h 880"/>
                <a:gd name="T90" fmla="*/ 1117 w 1813"/>
                <a:gd name="T91" fmla="*/ 733 h 880"/>
                <a:gd name="T92" fmla="*/ 1151 w 1813"/>
                <a:gd name="T93" fmla="*/ 553 h 880"/>
                <a:gd name="T94" fmla="*/ 1226 w 1813"/>
                <a:gd name="T95" fmla="*/ 603 h 880"/>
                <a:gd name="T96" fmla="*/ 1269 w 1813"/>
                <a:gd name="T97" fmla="*/ 517 h 880"/>
                <a:gd name="T98" fmla="*/ 1361 w 1813"/>
                <a:gd name="T99" fmla="*/ 387 h 880"/>
                <a:gd name="T100" fmla="*/ 1177 w 1813"/>
                <a:gd name="T101" fmla="*/ 385 h 880"/>
                <a:gd name="T102" fmla="*/ 1309 w 1813"/>
                <a:gd name="T103" fmla="*/ 359 h 880"/>
                <a:gd name="T104" fmla="*/ 1593 w 1813"/>
                <a:gd name="T105" fmla="*/ 261 h 880"/>
                <a:gd name="T106" fmla="*/ 1813 w 1813"/>
                <a:gd name="T107" fmla="*/ 226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3" h="880">
                  <a:moveTo>
                    <a:pt x="1813" y="226"/>
                  </a:moveTo>
                  <a:lnTo>
                    <a:pt x="1806" y="152"/>
                  </a:lnTo>
                  <a:lnTo>
                    <a:pt x="1577" y="140"/>
                  </a:lnTo>
                  <a:lnTo>
                    <a:pt x="1382" y="86"/>
                  </a:lnTo>
                  <a:lnTo>
                    <a:pt x="1039" y="74"/>
                  </a:lnTo>
                  <a:lnTo>
                    <a:pt x="1044" y="0"/>
                  </a:lnTo>
                  <a:lnTo>
                    <a:pt x="904" y="24"/>
                  </a:lnTo>
                  <a:lnTo>
                    <a:pt x="904" y="24"/>
                  </a:lnTo>
                  <a:lnTo>
                    <a:pt x="831" y="93"/>
                  </a:lnTo>
                  <a:lnTo>
                    <a:pt x="722" y="88"/>
                  </a:lnTo>
                  <a:lnTo>
                    <a:pt x="646" y="150"/>
                  </a:lnTo>
                  <a:lnTo>
                    <a:pt x="526" y="155"/>
                  </a:lnTo>
                  <a:lnTo>
                    <a:pt x="526" y="155"/>
                  </a:lnTo>
                  <a:lnTo>
                    <a:pt x="388" y="216"/>
                  </a:lnTo>
                  <a:lnTo>
                    <a:pt x="393" y="166"/>
                  </a:lnTo>
                  <a:lnTo>
                    <a:pt x="320" y="140"/>
                  </a:lnTo>
                  <a:lnTo>
                    <a:pt x="287" y="117"/>
                  </a:lnTo>
                  <a:lnTo>
                    <a:pt x="227" y="131"/>
                  </a:lnTo>
                  <a:lnTo>
                    <a:pt x="159" y="200"/>
                  </a:lnTo>
                  <a:lnTo>
                    <a:pt x="135" y="238"/>
                  </a:lnTo>
                  <a:lnTo>
                    <a:pt x="88" y="266"/>
                  </a:lnTo>
                  <a:lnTo>
                    <a:pt x="85" y="304"/>
                  </a:lnTo>
                  <a:lnTo>
                    <a:pt x="114" y="318"/>
                  </a:lnTo>
                  <a:lnTo>
                    <a:pt x="114" y="318"/>
                  </a:lnTo>
                  <a:lnTo>
                    <a:pt x="142" y="297"/>
                  </a:lnTo>
                  <a:lnTo>
                    <a:pt x="163" y="351"/>
                  </a:lnTo>
                  <a:lnTo>
                    <a:pt x="197" y="337"/>
                  </a:lnTo>
                  <a:lnTo>
                    <a:pt x="206" y="290"/>
                  </a:lnTo>
                  <a:lnTo>
                    <a:pt x="211" y="245"/>
                  </a:lnTo>
                  <a:lnTo>
                    <a:pt x="268" y="200"/>
                  </a:lnTo>
                  <a:lnTo>
                    <a:pt x="239" y="257"/>
                  </a:lnTo>
                  <a:lnTo>
                    <a:pt x="253" y="290"/>
                  </a:lnTo>
                  <a:lnTo>
                    <a:pt x="303" y="285"/>
                  </a:lnTo>
                  <a:lnTo>
                    <a:pt x="303" y="285"/>
                  </a:lnTo>
                  <a:lnTo>
                    <a:pt x="303" y="285"/>
                  </a:lnTo>
                  <a:lnTo>
                    <a:pt x="303" y="285"/>
                  </a:lnTo>
                  <a:lnTo>
                    <a:pt x="301" y="304"/>
                  </a:lnTo>
                  <a:lnTo>
                    <a:pt x="303" y="285"/>
                  </a:lnTo>
                  <a:lnTo>
                    <a:pt x="234" y="332"/>
                  </a:lnTo>
                  <a:lnTo>
                    <a:pt x="220" y="373"/>
                  </a:lnTo>
                  <a:lnTo>
                    <a:pt x="142" y="373"/>
                  </a:lnTo>
                  <a:lnTo>
                    <a:pt x="119" y="354"/>
                  </a:lnTo>
                  <a:lnTo>
                    <a:pt x="66" y="413"/>
                  </a:lnTo>
                  <a:lnTo>
                    <a:pt x="0" y="444"/>
                  </a:lnTo>
                  <a:lnTo>
                    <a:pt x="24" y="506"/>
                  </a:lnTo>
                  <a:lnTo>
                    <a:pt x="62" y="520"/>
                  </a:lnTo>
                  <a:lnTo>
                    <a:pt x="128" y="491"/>
                  </a:lnTo>
                  <a:lnTo>
                    <a:pt x="175" y="551"/>
                  </a:lnTo>
                  <a:lnTo>
                    <a:pt x="175" y="551"/>
                  </a:lnTo>
                  <a:lnTo>
                    <a:pt x="249" y="548"/>
                  </a:lnTo>
                  <a:lnTo>
                    <a:pt x="249" y="548"/>
                  </a:lnTo>
                  <a:lnTo>
                    <a:pt x="322" y="477"/>
                  </a:lnTo>
                  <a:lnTo>
                    <a:pt x="388" y="489"/>
                  </a:lnTo>
                  <a:lnTo>
                    <a:pt x="419" y="508"/>
                  </a:lnTo>
                  <a:lnTo>
                    <a:pt x="490" y="551"/>
                  </a:lnTo>
                  <a:lnTo>
                    <a:pt x="490" y="551"/>
                  </a:lnTo>
                  <a:lnTo>
                    <a:pt x="490" y="551"/>
                  </a:lnTo>
                  <a:lnTo>
                    <a:pt x="478" y="494"/>
                  </a:lnTo>
                  <a:lnTo>
                    <a:pt x="500" y="472"/>
                  </a:lnTo>
                  <a:lnTo>
                    <a:pt x="500" y="472"/>
                  </a:lnTo>
                  <a:lnTo>
                    <a:pt x="540" y="465"/>
                  </a:lnTo>
                  <a:lnTo>
                    <a:pt x="521" y="508"/>
                  </a:lnTo>
                  <a:lnTo>
                    <a:pt x="547" y="534"/>
                  </a:lnTo>
                  <a:lnTo>
                    <a:pt x="533" y="584"/>
                  </a:lnTo>
                  <a:lnTo>
                    <a:pt x="490" y="551"/>
                  </a:lnTo>
                  <a:lnTo>
                    <a:pt x="419" y="508"/>
                  </a:lnTo>
                  <a:lnTo>
                    <a:pt x="403" y="536"/>
                  </a:lnTo>
                  <a:lnTo>
                    <a:pt x="339" y="527"/>
                  </a:lnTo>
                  <a:lnTo>
                    <a:pt x="339" y="527"/>
                  </a:lnTo>
                  <a:lnTo>
                    <a:pt x="282" y="546"/>
                  </a:lnTo>
                  <a:lnTo>
                    <a:pt x="310" y="589"/>
                  </a:lnTo>
                  <a:lnTo>
                    <a:pt x="379" y="579"/>
                  </a:lnTo>
                  <a:lnTo>
                    <a:pt x="379" y="579"/>
                  </a:lnTo>
                  <a:lnTo>
                    <a:pt x="379" y="579"/>
                  </a:lnTo>
                  <a:lnTo>
                    <a:pt x="379" y="631"/>
                  </a:lnTo>
                  <a:lnTo>
                    <a:pt x="490" y="653"/>
                  </a:lnTo>
                  <a:lnTo>
                    <a:pt x="582" y="695"/>
                  </a:lnTo>
                  <a:lnTo>
                    <a:pt x="672" y="717"/>
                  </a:lnTo>
                  <a:lnTo>
                    <a:pt x="736" y="802"/>
                  </a:lnTo>
                  <a:lnTo>
                    <a:pt x="774" y="880"/>
                  </a:lnTo>
                  <a:lnTo>
                    <a:pt x="800" y="793"/>
                  </a:lnTo>
                  <a:lnTo>
                    <a:pt x="897" y="738"/>
                  </a:lnTo>
                  <a:lnTo>
                    <a:pt x="923" y="802"/>
                  </a:lnTo>
                  <a:lnTo>
                    <a:pt x="945" y="785"/>
                  </a:lnTo>
                  <a:lnTo>
                    <a:pt x="945" y="785"/>
                  </a:lnTo>
                  <a:lnTo>
                    <a:pt x="954" y="864"/>
                  </a:lnTo>
                  <a:lnTo>
                    <a:pt x="973" y="823"/>
                  </a:lnTo>
                  <a:lnTo>
                    <a:pt x="1020" y="866"/>
                  </a:lnTo>
                  <a:lnTo>
                    <a:pt x="1063" y="823"/>
                  </a:lnTo>
                  <a:lnTo>
                    <a:pt x="1030" y="769"/>
                  </a:lnTo>
                  <a:lnTo>
                    <a:pt x="1046" y="738"/>
                  </a:lnTo>
                  <a:lnTo>
                    <a:pt x="1117" y="733"/>
                  </a:lnTo>
                  <a:lnTo>
                    <a:pt x="1177" y="660"/>
                  </a:lnTo>
                  <a:lnTo>
                    <a:pt x="1151" y="553"/>
                  </a:lnTo>
                  <a:lnTo>
                    <a:pt x="1214" y="553"/>
                  </a:lnTo>
                  <a:lnTo>
                    <a:pt x="1226" y="603"/>
                  </a:lnTo>
                  <a:lnTo>
                    <a:pt x="1269" y="520"/>
                  </a:lnTo>
                  <a:lnTo>
                    <a:pt x="1269" y="517"/>
                  </a:lnTo>
                  <a:lnTo>
                    <a:pt x="1359" y="465"/>
                  </a:lnTo>
                  <a:lnTo>
                    <a:pt x="1361" y="387"/>
                  </a:lnTo>
                  <a:lnTo>
                    <a:pt x="1309" y="359"/>
                  </a:lnTo>
                  <a:lnTo>
                    <a:pt x="1177" y="385"/>
                  </a:lnTo>
                  <a:lnTo>
                    <a:pt x="1177" y="385"/>
                  </a:lnTo>
                  <a:lnTo>
                    <a:pt x="1309" y="359"/>
                  </a:lnTo>
                  <a:lnTo>
                    <a:pt x="1397" y="292"/>
                  </a:lnTo>
                  <a:lnTo>
                    <a:pt x="1593" y="261"/>
                  </a:lnTo>
                  <a:lnTo>
                    <a:pt x="1655" y="299"/>
                  </a:lnTo>
                  <a:lnTo>
                    <a:pt x="1813" y="2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Rectangle 21"/>
            <p:cNvSpPr>
              <a:spLocks noChangeArrowheads="1"/>
            </p:cNvSpPr>
            <p:nvPr/>
          </p:nvSpPr>
          <p:spPr bwMode="auto">
            <a:xfrm>
              <a:off x="6438901" y="30241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Freeform 22"/>
            <p:cNvSpPr/>
            <p:nvPr/>
          </p:nvSpPr>
          <p:spPr bwMode="auto">
            <a:xfrm>
              <a:off x="4286251" y="3111500"/>
              <a:ext cx="180975" cy="120650"/>
            </a:xfrm>
            <a:custGeom>
              <a:avLst/>
              <a:gdLst>
                <a:gd name="T0" fmla="*/ 76 w 114"/>
                <a:gd name="T1" fmla="*/ 0 h 76"/>
                <a:gd name="T2" fmla="*/ 76 w 114"/>
                <a:gd name="T3" fmla="*/ 0 h 76"/>
                <a:gd name="T4" fmla="*/ 0 w 114"/>
                <a:gd name="T5" fmla="*/ 0 h 76"/>
                <a:gd name="T6" fmla="*/ 19 w 114"/>
                <a:gd name="T7" fmla="*/ 71 h 76"/>
                <a:gd name="T8" fmla="*/ 66 w 114"/>
                <a:gd name="T9" fmla="*/ 76 h 76"/>
                <a:gd name="T10" fmla="*/ 114 w 114"/>
                <a:gd name="T11" fmla="*/ 14 h 76"/>
                <a:gd name="T12" fmla="*/ 76 w 114"/>
                <a:gd name="T13" fmla="*/ 0 h 76"/>
                <a:gd name="T14" fmla="*/ 76 w 114"/>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76">
                  <a:moveTo>
                    <a:pt x="76" y="0"/>
                  </a:moveTo>
                  <a:lnTo>
                    <a:pt x="76" y="0"/>
                  </a:lnTo>
                  <a:lnTo>
                    <a:pt x="0" y="0"/>
                  </a:lnTo>
                  <a:lnTo>
                    <a:pt x="19" y="71"/>
                  </a:lnTo>
                  <a:lnTo>
                    <a:pt x="66" y="76"/>
                  </a:lnTo>
                  <a:lnTo>
                    <a:pt x="114" y="14"/>
                  </a:lnTo>
                  <a:lnTo>
                    <a:pt x="76" y="0"/>
                  </a:ln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Freeform 23"/>
            <p:cNvSpPr/>
            <p:nvPr/>
          </p:nvSpPr>
          <p:spPr bwMode="auto">
            <a:xfrm>
              <a:off x="4170363" y="3216275"/>
              <a:ext cx="1017588" cy="1144588"/>
            </a:xfrm>
            <a:custGeom>
              <a:avLst/>
              <a:gdLst>
                <a:gd name="T0" fmla="*/ 258 w 641"/>
                <a:gd name="T1" fmla="*/ 36 h 721"/>
                <a:gd name="T2" fmla="*/ 232 w 641"/>
                <a:gd name="T3" fmla="*/ 0 h 721"/>
                <a:gd name="T4" fmla="*/ 232 w 641"/>
                <a:gd name="T5" fmla="*/ 0 h 721"/>
                <a:gd name="T6" fmla="*/ 232 w 641"/>
                <a:gd name="T7" fmla="*/ 0 h 721"/>
                <a:gd name="T8" fmla="*/ 109 w 641"/>
                <a:gd name="T9" fmla="*/ 21 h 721"/>
                <a:gd name="T10" fmla="*/ 19 w 641"/>
                <a:gd name="T11" fmla="*/ 135 h 721"/>
                <a:gd name="T12" fmla="*/ 19 w 641"/>
                <a:gd name="T13" fmla="*/ 135 h 721"/>
                <a:gd name="T14" fmla="*/ 0 w 641"/>
                <a:gd name="T15" fmla="*/ 247 h 721"/>
                <a:gd name="T16" fmla="*/ 85 w 641"/>
                <a:gd name="T17" fmla="*/ 339 h 721"/>
                <a:gd name="T18" fmla="*/ 206 w 641"/>
                <a:gd name="T19" fmla="*/ 313 h 721"/>
                <a:gd name="T20" fmla="*/ 260 w 641"/>
                <a:gd name="T21" fmla="*/ 363 h 721"/>
                <a:gd name="T22" fmla="*/ 244 w 641"/>
                <a:gd name="T23" fmla="*/ 389 h 721"/>
                <a:gd name="T24" fmla="*/ 279 w 641"/>
                <a:gd name="T25" fmla="*/ 425 h 721"/>
                <a:gd name="T26" fmla="*/ 279 w 641"/>
                <a:gd name="T27" fmla="*/ 425 h 721"/>
                <a:gd name="T28" fmla="*/ 296 w 641"/>
                <a:gd name="T29" fmla="*/ 489 h 721"/>
                <a:gd name="T30" fmla="*/ 274 w 641"/>
                <a:gd name="T31" fmla="*/ 536 h 721"/>
                <a:gd name="T32" fmla="*/ 296 w 641"/>
                <a:gd name="T33" fmla="*/ 579 h 721"/>
                <a:gd name="T34" fmla="*/ 296 w 641"/>
                <a:gd name="T35" fmla="*/ 624 h 721"/>
                <a:gd name="T36" fmla="*/ 341 w 641"/>
                <a:gd name="T37" fmla="*/ 721 h 721"/>
                <a:gd name="T38" fmla="*/ 400 w 641"/>
                <a:gd name="T39" fmla="*/ 709 h 721"/>
                <a:gd name="T40" fmla="*/ 457 w 641"/>
                <a:gd name="T41" fmla="*/ 662 h 721"/>
                <a:gd name="T42" fmla="*/ 487 w 641"/>
                <a:gd name="T43" fmla="*/ 619 h 721"/>
                <a:gd name="T44" fmla="*/ 485 w 641"/>
                <a:gd name="T45" fmla="*/ 574 h 721"/>
                <a:gd name="T46" fmla="*/ 542 w 641"/>
                <a:gd name="T47" fmla="*/ 524 h 721"/>
                <a:gd name="T48" fmla="*/ 525 w 641"/>
                <a:gd name="T49" fmla="*/ 422 h 721"/>
                <a:gd name="T50" fmla="*/ 594 w 641"/>
                <a:gd name="T51" fmla="*/ 353 h 721"/>
                <a:gd name="T52" fmla="*/ 641 w 641"/>
                <a:gd name="T53" fmla="*/ 268 h 721"/>
                <a:gd name="T54" fmla="*/ 561 w 641"/>
                <a:gd name="T55" fmla="*/ 259 h 721"/>
                <a:gd name="T56" fmla="*/ 509 w 641"/>
                <a:gd name="T57" fmla="*/ 185 h 721"/>
                <a:gd name="T58" fmla="*/ 478 w 641"/>
                <a:gd name="T59" fmla="*/ 126 h 721"/>
                <a:gd name="T60" fmla="*/ 388 w 641"/>
                <a:gd name="T61" fmla="*/ 62 h 721"/>
                <a:gd name="T62" fmla="*/ 331 w 641"/>
                <a:gd name="T63" fmla="*/ 74 h 721"/>
                <a:gd name="T64" fmla="*/ 258 w 641"/>
                <a:gd name="T65" fmla="*/ 36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1" h="721">
                  <a:moveTo>
                    <a:pt x="258" y="36"/>
                  </a:moveTo>
                  <a:lnTo>
                    <a:pt x="232" y="0"/>
                  </a:lnTo>
                  <a:lnTo>
                    <a:pt x="232" y="0"/>
                  </a:lnTo>
                  <a:lnTo>
                    <a:pt x="232" y="0"/>
                  </a:lnTo>
                  <a:lnTo>
                    <a:pt x="109" y="21"/>
                  </a:lnTo>
                  <a:lnTo>
                    <a:pt x="19" y="135"/>
                  </a:lnTo>
                  <a:lnTo>
                    <a:pt x="19" y="135"/>
                  </a:lnTo>
                  <a:lnTo>
                    <a:pt x="0" y="247"/>
                  </a:lnTo>
                  <a:lnTo>
                    <a:pt x="85" y="339"/>
                  </a:lnTo>
                  <a:lnTo>
                    <a:pt x="206" y="313"/>
                  </a:lnTo>
                  <a:lnTo>
                    <a:pt x="260" y="363"/>
                  </a:lnTo>
                  <a:lnTo>
                    <a:pt x="244" y="389"/>
                  </a:lnTo>
                  <a:lnTo>
                    <a:pt x="279" y="425"/>
                  </a:lnTo>
                  <a:lnTo>
                    <a:pt x="279" y="425"/>
                  </a:lnTo>
                  <a:lnTo>
                    <a:pt x="296" y="489"/>
                  </a:lnTo>
                  <a:lnTo>
                    <a:pt x="274" y="536"/>
                  </a:lnTo>
                  <a:lnTo>
                    <a:pt x="296" y="579"/>
                  </a:lnTo>
                  <a:lnTo>
                    <a:pt x="296" y="624"/>
                  </a:lnTo>
                  <a:lnTo>
                    <a:pt x="341" y="721"/>
                  </a:lnTo>
                  <a:lnTo>
                    <a:pt x="400" y="709"/>
                  </a:lnTo>
                  <a:lnTo>
                    <a:pt x="457" y="662"/>
                  </a:lnTo>
                  <a:lnTo>
                    <a:pt x="487" y="619"/>
                  </a:lnTo>
                  <a:lnTo>
                    <a:pt x="485" y="574"/>
                  </a:lnTo>
                  <a:lnTo>
                    <a:pt x="542" y="524"/>
                  </a:lnTo>
                  <a:lnTo>
                    <a:pt x="525" y="422"/>
                  </a:lnTo>
                  <a:lnTo>
                    <a:pt x="594" y="353"/>
                  </a:lnTo>
                  <a:lnTo>
                    <a:pt x="641" y="268"/>
                  </a:lnTo>
                  <a:lnTo>
                    <a:pt x="561" y="259"/>
                  </a:lnTo>
                  <a:lnTo>
                    <a:pt x="509" y="185"/>
                  </a:lnTo>
                  <a:lnTo>
                    <a:pt x="478" y="126"/>
                  </a:lnTo>
                  <a:lnTo>
                    <a:pt x="388" y="62"/>
                  </a:lnTo>
                  <a:lnTo>
                    <a:pt x="331" y="74"/>
                  </a:lnTo>
                  <a:lnTo>
                    <a:pt x="25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Rectangle 24"/>
            <p:cNvSpPr>
              <a:spLocks noChangeArrowheads="1"/>
            </p:cNvSpPr>
            <p:nvPr/>
          </p:nvSpPr>
          <p:spPr bwMode="auto">
            <a:xfrm>
              <a:off x="4816476" y="3883025"/>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Freeform 25"/>
            <p:cNvSpPr/>
            <p:nvPr/>
          </p:nvSpPr>
          <p:spPr bwMode="auto">
            <a:xfrm>
              <a:off x="5064126" y="4017963"/>
              <a:ext cx="109538" cy="195263"/>
            </a:xfrm>
            <a:custGeom>
              <a:avLst/>
              <a:gdLst>
                <a:gd name="T0" fmla="*/ 19 w 69"/>
                <a:gd name="T1" fmla="*/ 59 h 123"/>
                <a:gd name="T2" fmla="*/ 0 w 69"/>
                <a:gd name="T3" fmla="*/ 83 h 123"/>
                <a:gd name="T4" fmla="*/ 17 w 69"/>
                <a:gd name="T5" fmla="*/ 123 h 123"/>
                <a:gd name="T6" fmla="*/ 47 w 69"/>
                <a:gd name="T7" fmla="*/ 100 h 123"/>
                <a:gd name="T8" fmla="*/ 19 w 69"/>
                <a:gd name="T9" fmla="*/ 59 h 123"/>
                <a:gd name="T10" fmla="*/ 47 w 69"/>
                <a:gd name="T11" fmla="*/ 100 h 123"/>
                <a:gd name="T12" fmla="*/ 69 w 69"/>
                <a:gd name="T13" fmla="*/ 0 h 123"/>
                <a:gd name="T14" fmla="*/ 24 w 69"/>
                <a:gd name="T15" fmla="*/ 19 h 123"/>
                <a:gd name="T16" fmla="*/ 19 w 69"/>
                <a:gd name="T17" fmla="*/ 5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3">
                  <a:moveTo>
                    <a:pt x="19" y="59"/>
                  </a:moveTo>
                  <a:lnTo>
                    <a:pt x="0" y="83"/>
                  </a:lnTo>
                  <a:lnTo>
                    <a:pt x="17" y="123"/>
                  </a:lnTo>
                  <a:lnTo>
                    <a:pt x="47" y="100"/>
                  </a:lnTo>
                  <a:lnTo>
                    <a:pt x="19" y="59"/>
                  </a:lnTo>
                  <a:lnTo>
                    <a:pt x="47" y="100"/>
                  </a:lnTo>
                  <a:lnTo>
                    <a:pt x="69" y="0"/>
                  </a:lnTo>
                  <a:lnTo>
                    <a:pt x="24" y="19"/>
                  </a:lnTo>
                  <a:lnTo>
                    <a:pt x="19"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Freeform 26"/>
            <p:cNvSpPr/>
            <p:nvPr/>
          </p:nvSpPr>
          <p:spPr bwMode="auto">
            <a:xfrm>
              <a:off x="4271963" y="2884488"/>
              <a:ext cx="71438" cy="84138"/>
            </a:xfrm>
            <a:custGeom>
              <a:avLst/>
              <a:gdLst>
                <a:gd name="T0" fmla="*/ 45 w 45"/>
                <a:gd name="T1" fmla="*/ 0 h 53"/>
                <a:gd name="T2" fmla="*/ 4 w 45"/>
                <a:gd name="T3" fmla="*/ 7 h 53"/>
                <a:gd name="T4" fmla="*/ 0 w 45"/>
                <a:gd name="T5" fmla="*/ 38 h 53"/>
                <a:gd name="T6" fmla="*/ 16 w 45"/>
                <a:gd name="T7" fmla="*/ 53 h 53"/>
                <a:gd name="T8" fmla="*/ 45 w 45"/>
                <a:gd name="T9" fmla="*/ 0 h 53"/>
              </a:gdLst>
              <a:ahLst/>
              <a:cxnLst>
                <a:cxn ang="0">
                  <a:pos x="T0" y="T1"/>
                </a:cxn>
                <a:cxn ang="0">
                  <a:pos x="T2" y="T3"/>
                </a:cxn>
                <a:cxn ang="0">
                  <a:pos x="T4" y="T5"/>
                </a:cxn>
                <a:cxn ang="0">
                  <a:pos x="T6" y="T7"/>
                </a:cxn>
                <a:cxn ang="0">
                  <a:pos x="T8" y="T9"/>
                </a:cxn>
              </a:cxnLst>
              <a:rect l="0" t="0" r="r" b="b"/>
              <a:pathLst>
                <a:path w="45" h="53">
                  <a:moveTo>
                    <a:pt x="45" y="0"/>
                  </a:moveTo>
                  <a:lnTo>
                    <a:pt x="4" y="7"/>
                  </a:lnTo>
                  <a:lnTo>
                    <a:pt x="0" y="38"/>
                  </a:lnTo>
                  <a:lnTo>
                    <a:pt x="16" y="53"/>
                  </a:ln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Freeform 27"/>
            <p:cNvSpPr/>
            <p:nvPr/>
          </p:nvSpPr>
          <p:spPr bwMode="auto">
            <a:xfrm>
              <a:off x="4335463" y="2790825"/>
              <a:ext cx="115888" cy="192088"/>
            </a:xfrm>
            <a:custGeom>
              <a:avLst/>
              <a:gdLst>
                <a:gd name="T0" fmla="*/ 16 w 73"/>
                <a:gd name="T1" fmla="*/ 93 h 121"/>
                <a:gd name="T2" fmla="*/ 19 w 73"/>
                <a:gd name="T3" fmla="*/ 121 h 121"/>
                <a:gd name="T4" fmla="*/ 61 w 73"/>
                <a:gd name="T5" fmla="*/ 112 h 121"/>
                <a:gd name="T6" fmla="*/ 73 w 73"/>
                <a:gd name="T7" fmla="*/ 95 h 121"/>
                <a:gd name="T8" fmla="*/ 54 w 73"/>
                <a:gd name="T9" fmla="*/ 69 h 121"/>
                <a:gd name="T10" fmla="*/ 35 w 73"/>
                <a:gd name="T11" fmla="*/ 43 h 121"/>
                <a:gd name="T12" fmla="*/ 33 w 73"/>
                <a:gd name="T13" fmla="*/ 0 h 121"/>
                <a:gd name="T14" fmla="*/ 0 w 73"/>
                <a:gd name="T15" fmla="*/ 33 h 121"/>
                <a:gd name="T16" fmla="*/ 5 w 73"/>
                <a:gd name="T17" fmla="*/ 59 h 121"/>
                <a:gd name="T18" fmla="*/ 31 w 73"/>
                <a:gd name="T19" fmla="*/ 66 h 121"/>
                <a:gd name="T20" fmla="*/ 16 w 73"/>
                <a:gd name="T21" fmla="*/ 9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121">
                  <a:moveTo>
                    <a:pt x="16" y="93"/>
                  </a:moveTo>
                  <a:lnTo>
                    <a:pt x="19" y="121"/>
                  </a:lnTo>
                  <a:lnTo>
                    <a:pt x="61" y="112"/>
                  </a:lnTo>
                  <a:lnTo>
                    <a:pt x="73" y="95"/>
                  </a:lnTo>
                  <a:lnTo>
                    <a:pt x="54" y="69"/>
                  </a:lnTo>
                  <a:lnTo>
                    <a:pt x="35" y="43"/>
                  </a:lnTo>
                  <a:lnTo>
                    <a:pt x="33" y="0"/>
                  </a:lnTo>
                  <a:lnTo>
                    <a:pt x="0" y="33"/>
                  </a:lnTo>
                  <a:lnTo>
                    <a:pt x="5" y="59"/>
                  </a:lnTo>
                  <a:lnTo>
                    <a:pt x="31" y="66"/>
                  </a:lnTo>
                  <a:lnTo>
                    <a:pt x="16"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Freeform 28"/>
            <p:cNvSpPr/>
            <p:nvPr/>
          </p:nvSpPr>
          <p:spPr bwMode="auto">
            <a:xfrm>
              <a:off x="3340101" y="2098675"/>
              <a:ext cx="877888" cy="673100"/>
            </a:xfrm>
            <a:custGeom>
              <a:avLst/>
              <a:gdLst>
                <a:gd name="T0" fmla="*/ 553 w 553"/>
                <a:gd name="T1" fmla="*/ 40 h 424"/>
                <a:gd name="T2" fmla="*/ 466 w 553"/>
                <a:gd name="T3" fmla="*/ 21 h 424"/>
                <a:gd name="T4" fmla="*/ 464 w 553"/>
                <a:gd name="T5" fmla="*/ 19 h 424"/>
                <a:gd name="T6" fmla="*/ 312 w 553"/>
                <a:gd name="T7" fmla="*/ 0 h 424"/>
                <a:gd name="T8" fmla="*/ 184 w 553"/>
                <a:gd name="T9" fmla="*/ 21 h 424"/>
                <a:gd name="T10" fmla="*/ 52 w 553"/>
                <a:gd name="T11" fmla="*/ 64 h 424"/>
                <a:gd name="T12" fmla="*/ 0 w 553"/>
                <a:gd name="T13" fmla="*/ 106 h 424"/>
                <a:gd name="T14" fmla="*/ 16 w 553"/>
                <a:gd name="T15" fmla="*/ 147 h 424"/>
                <a:gd name="T16" fmla="*/ 64 w 553"/>
                <a:gd name="T17" fmla="*/ 149 h 424"/>
                <a:gd name="T18" fmla="*/ 142 w 553"/>
                <a:gd name="T19" fmla="*/ 189 h 424"/>
                <a:gd name="T20" fmla="*/ 201 w 553"/>
                <a:gd name="T21" fmla="*/ 261 h 424"/>
                <a:gd name="T22" fmla="*/ 172 w 553"/>
                <a:gd name="T23" fmla="*/ 315 h 424"/>
                <a:gd name="T24" fmla="*/ 220 w 553"/>
                <a:gd name="T25" fmla="*/ 405 h 424"/>
                <a:gd name="T26" fmla="*/ 272 w 553"/>
                <a:gd name="T27" fmla="*/ 424 h 424"/>
                <a:gd name="T28" fmla="*/ 295 w 553"/>
                <a:gd name="T29" fmla="*/ 351 h 424"/>
                <a:gd name="T30" fmla="*/ 383 w 553"/>
                <a:gd name="T31" fmla="*/ 303 h 424"/>
                <a:gd name="T32" fmla="*/ 459 w 553"/>
                <a:gd name="T33" fmla="*/ 265 h 424"/>
                <a:gd name="T34" fmla="*/ 490 w 553"/>
                <a:gd name="T35" fmla="*/ 154 h 424"/>
                <a:gd name="T36" fmla="*/ 553 w 553"/>
                <a:gd name="T37" fmla="*/ 4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3" h="424">
                  <a:moveTo>
                    <a:pt x="553" y="40"/>
                  </a:moveTo>
                  <a:lnTo>
                    <a:pt x="466" y="21"/>
                  </a:lnTo>
                  <a:lnTo>
                    <a:pt x="464" y="19"/>
                  </a:lnTo>
                  <a:lnTo>
                    <a:pt x="312" y="0"/>
                  </a:lnTo>
                  <a:lnTo>
                    <a:pt x="184" y="21"/>
                  </a:lnTo>
                  <a:lnTo>
                    <a:pt x="52" y="64"/>
                  </a:lnTo>
                  <a:lnTo>
                    <a:pt x="0" y="106"/>
                  </a:lnTo>
                  <a:lnTo>
                    <a:pt x="16" y="147"/>
                  </a:lnTo>
                  <a:lnTo>
                    <a:pt x="64" y="149"/>
                  </a:lnTo>
                  <a:lnTo>
                    <a:pt x="142" y="189"/>
                  </a:lnTo>
                  <a:lnTo>
                    <a:pt x="201" y="261"/>
                  </a:lnTo>
                  <a:lnTo>
                    <a:pt x="172" y="315"/>
                  </a:lnTo>
                  <a:lnTo>
                    <a:pt x="220" y="405"/>
                  </a:lnTo>
                  <a:lnTo>
                    <a:pt x="272" y="424"/>
                  </a:lnTo>
                  <a:lnTo>
                    <a:pt x="295" y="351"/>
                  </a:lnTo>
                  <a:lnTo>
                    <a:pt x="383" y="303"/>
                  </a:lnTo>
                  <a:lnTo>
                    <a:pt x="459" y="265"/>
                  </a:lnTo>
                  <a:lnTo>
                    <a:pt x="490" y="154"/>
                  </a:lnTo>
                  <a:lnTo>
                    <a:pt x="55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Freeform 29"/>
            <p:cNvSpPr/>
            <p:nvPr/>
          </p:nvSpPr>
          <p:spPr bwMode="auto">
            <a:xfrm>
              <a:off x="2955926" y="2109788"/>
              <a:ext cx="544513" cy="225425"/>
            </a:xfrm>
            <a:custGeom>
              <a:avLst/>
              <a:gdLst>
                <a:gd name="T0" fmla="*/ 121 w 343"/>
                <a:gd name="T1" fmla="*/ 88 h 142"/>
                <a:gd name="T2" fmla="*/ 74 w 343"/>
                <a:gd name="T3" fmla="*/ 142 h 142"/>
                <a:gd name="T4" fmla="*/ 175 w 343"/>
                <a:gd name="T5" fmla="*/ 135 h 142"/>
                <a:gd name="T6" fmla="*/ 216 w 343"/>
                <a:gd name="T7" fmla="*/ 73 h 142"/>
                <a:gd name="T8" fmla="*/ 284 w 343"/>
                <a:gd name="T9" fmla="*/ 50 h 142"/>
                <a:gd name="T10" fmla="*/ 343 w 343"/>
                <a:gd name="T11" fmla="*/ 16 h 142"/>
                <a:gd name="T12" fmla="*/ 263 w 343"/>
                <a:gd name="T13" fmla="*/ 7 h 142"/>
                <a:gd name="T14" fmla="*/ 263 w 343"/>
                <a:gd name="T15" fmla="*/ 7 h 142"/>
                <a:gd name="T16" fmla="*/ 180 w 343"/>
                <a:gd name="T17" fmla="*/ 0 h 142"/>
                <a:gd name="T18" fmla="*/ 69 w 343"/>
                <a:gd name="T19" fmla="*/ 24 h 142"/>
                <a:gd name="T20" fmla="*/ 0 w 343"/>
                <a:gd name="T21" fmla="*/ 69 h 142"/>
                <a:gd name="T22" fmla="*/ 64 w 343"/>
                <a:gd name="T23" fmla="*/ 104 h 142"/>
                <a:gd name="T24" fmla="*/ 121 w 343"/>
                <a:gd name="T25" fmla="*/ 8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3" h="142">
                  <a:moveTo>
                    <a:pt x="121" y="88"/>
                  </a:moveTo>
                  <a:lnTo>
                    <a:pt x="74" y="142"/>
                  </a:lnTo>
                  <a:lnTo>
                    <a:pt x="175" y="135"/>
                  </a:lnTo>
                  <a:lnTo>
                    <a:pt x="216" y="73"/>
                  </a:lnTo>
                  <a:lnTo>
                    <a:pt x="284" y="50"/>
                  </a:lnTo>
                  <a:lnTo>
                    <a:pt x="343" y="16"/>
                  </a:lnTo>
                  <a:lnTo>
                    <a:pt x="263" y="7"/>
                  </a:lnTo>
                  <a:lnTo>
                    <a:pt x="263" y="7"/>
                  </a:lnTo>
                  <a:lnTo>
                    <a:pt x="180" y="0"/>
                  </a:lnTo>
                  <a:lnTo>
                    <a:pt x="69" y="24"/>
                  </a:lnTo>
                  <a:lnTo>
                    <a:pt x="0" y="69"/>
                  </a:lnTo>
                  <a:lnTo>
                    <a:pt x="64" y="104"/>
                  </a:lnTo>
                  <a:lnTo>
                    <a:pt x="121"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Freeform 30"/>
            <p:cNvSpPr/>
            <p:nvPr/>
          </p:nvSpPr>
          <p:spPr bwMode="auto">
            <a:xfrm>
              <a:off x="3057526" y="2422525"/>
              <a:ext cx="447675" cy="307975"/>
            </a:xfrm>
            <a:custGeom>
              <a:avLst/>
              <a:gdLst>
                <a:gd name="T0" fmla="*/ 185 w 282"/>
                <a:gd name="T1" fmla="*/ 47 h 194"/>
                <a:gd name="T2" fmla="*/ 109 w 282"/>
                <a:gd name="T3" fmla="*/ 0 h 194"/>
                <a:gd name="T4" fmla="*/ 43 w 282"/>
                <a:gd name="T5" fmla="*/ 0 h 194"/>
                <a:gd name="T6" fmla="*/ 0 w 282"/>
                <a:gd name="T7" fmla="*/ 21 h 194"/>
                <a:gd name="T8" fmla="*/ 26 w 282"/>
                <a:gd name="T9" fmla="*/ 66 h 194"/>
                <a:gd name="T10" fmla="*/ 109 w 282"/>
                <a:gd name="T11" fmla="*/ 57 h 194"/>
                <a:gd name="T12" fmla="*/ 175 w 282"/>
                <a:gd name="T13" fmla="*/ 111 h 194"/>
                <a:gd name="T14" fmla="*/ 118 w 282"/>
                <a:gd name="T15" fmla="*/ 147 h 194"/>
                <a:gd name="T16" fmla="*/ 220 w 282"/>
                <a:gd name="T17" fmla="*/ 194 h 194"/>
                <a:gd name="T18" fmla="*/ 237 w 282"/>
                <a:gd name="T19" fmla="*/ 147 h 194"/>
                <a:gd name="T20" fmla="*/ 230 w 282"/>
                <a:gd name="T21" fmla="*/ 123 h 194"/>
                <a:gd name="T22" fmla="*/ 282 w 282"/>
                <a:gd name="T23" fmla="*/ 123 h 194"/>
                <a:gd name="T24" fmla="*/ 185 w 282"/>
                <a:gd name="T25" fmla="*/ 4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194">
                  <a:moveTo>
                    <a:pt x="185" y="47"/>
                  </a:moveTo>
                  <a:lnTo>
                    <a:pt x="109" y="0"/>
                  </a:lnTo>
                  <a:lnTo>
                    <a:pt x="43" y="0"/>
                  </a:lnTo>
                  <a:lnTo>
                    <a:pt x="0" y="21"/>
                  </a:lnTo>
                  <a:lnTo>
                    <a:pt x="26" y="66"/>
                  </a:lnTo>
                  <a:lnTo>
                    <a:pt x="109" y="57"/>
                  </a:lnTo>
                  <a:lnTo>
                    <a:pt x="175" y="111"/>
                  </a:lnTo>
                  <a:lnTo>
                    <a:pt x="118" y="147"/>
                  </a:lnTo>
                  <a:lnTo>
                    <a:pt x="220" y="194"/>
                  </a:lnTo>
                  <a:lnTo>
                    <a:pt x="237" y="147"/>
                  </a:lnTo>
                  <a:lnTo>
                    <a:pt x="230" y="123"/>
                  </a:lnTo>
                  <a:lnTo>
                    <a:pt x="282" y="123"/>
                  </a:lnTo>
                  <a:lnTo>
                    <a:pt x="185"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Freeform 31"/>
            <p:cNvSpPr/>
            <p:nvPr/>
          </p:nvSpPr>
          <p:spPr bwMode="auto">
            <a:xfrm>
              <a:off x="2681288" y="3355975"/>
              <a:ext cx="90488" cy="104775"/>
            </a:xfrm>
            <a:custGeom>
              <a:avLst/>
              <a:gdLst>
                <a:gd name="T0" fmla="*/ 22 w 57"/>
                <a:gd name="T1" fmla="*/ 42 h 66"/>
                <a:gd name="T2" fmla="*/ 57 w 57"/>
                <a:gd name="T3" fmla="*/ 66 h 66"/>
                <a:gd name="T4" fmla="*/ 0 w 57"/>
                <a:gd name="T5" fmla="*/ 0 h 66"/>
                <a:gd name="T6" fmla="*/ 22 w 57"/>
                <a:gd name="T7" fmla="*/ 42 h 66"/>
              </a:gdLst>
              <a:ahLst/>
              <a:cxnLst>
                <a:cxn ang="0">
                  <a:pos x="T0" y="T1"/>
                </a:cxn>
                <a:cxn ang="0">
                  <a:pos x="T2" y="T3"/>
                </a:cxn>
                <a:cxn ang="0">
                  <a:pos x="T4" y="T5"/>
                </a:cxn>
                <a:cxn ang="0">
                  <a:pos x="T6" y="T7"/>
                </a:cxn>
              </a:cxnLst>
              <a:rect l="0" t="0" r="r" b="b"/>
              <a:pathLst>
                <a:path w="57" h="66">
                  <a:moveTo>
                    <a:pt x="22" y="42"/>
                  </a:moveTo>
                  <a:lnTo>
                    <a:pt x="57" y="66"/>
                  </a:lnTo>
                  <a:lnTo>
                    <a:pt x="0" y="0"/>
                  </a:lnTo>
                  <a:lnTo>
                    <a:pt x="22"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Freeform 32"/>
            <p:cNvSpPr>
              <a:spLocks noEditPoints="1"/>
            </p:cNvSpPr>
            <p:nvPr/>
          </p:nvSpPr>
          <p:spPr bwMode="auto">
            <a:xfrm>
              <a:off x="1903413" y="2493963"/>
              <a:ext cx="1673225" cy="1200150"/>
            </a:xfrm>
            <a:custGeom>
              <a:avLst/>
              <a:gdLst>
                <a:gd name="T0" fmla="*/ 926 w 1054"/>
                <a:gd name="T1" fmla="*/ 197 h 756"/>
                <a:gd name="T2" fmla="*/ 848 w 1054"/>
                <a:gd name="T3" fmla="*/ 130 h 756"/>
                <a:gd name="T4" fmla="*/ 826 w 1054"/>
                <a:gd name="T5" fmla="*/ 294 h 756"/>
                <a:gd name="T6" fmla="*/ 682 w 1054"/>
                <a:gd name="T7" fmla="*/ 187 h 756"/>
                <a:gd name="T8" fmla="*/ 815 w 1054"/>
                <a:gd name="T9" fmla="*/ 54 h 756"/>
                <a:gd name="T10" fmla="*/ 675 w 1054"/>
                <a:gd name="T11" fmla="*/ 4 h 756"/>
                <a:gd name="T12" fmla="*/ 471 w 1054"/>
                <a:gd name="T13" fmla="*/ 42 h 756"/>
                <a:gd name="T14" fmla="*/ 471 w 1054"/>
                <a:gd name="T15" fmla="*/ 42 h 756"/>
                <a:gd name="T16" fmla="*/ 467 w 1054"/>
                <a:gd name="T17" fmla="*/ 42 h 756"/>
                <a:gd name="T18" fmla="*/ 351 w 1054"/>
                <a:gd name="T19" fmla="*/ 12 h 756"/>
                <a:gd name="T20" fmla="*/ 247 w 1054"/>
                <a:gd name="T21" fmla="*/ 31 h 756"/>
                <a:gd name="T22" fmla="*/ 3 w 1054"/>
                <a:gd name="T23" fmla="*/ 45 h 756"/>
                <a:gd name="T24" fmla="*/ 0 w 1054"/>
                <a:gd name="T25" fmla="*/ 102 h 756"/>
                <a:gd name="T26" fmla="*/ 31 w 1054"/>
                <a:gd name="T27" fmla="*/ 125 h 756"/>
                <a:gd name="T28" fmla="*/ 83 w 1054"/>
                <a:gd name="T29" fmla="*/ 194 h 756"/>
                <a:gd name="T30" fmla="*/ 147 w 1054"/>
                <a:gd name="T31" fmla="*/ 180 h 756"/>
                <a:gd name="T32" fmla="*/ 341 w 1054"/>
                <a:gd name="T33" fmla="*/ 265 h 756"/>
                <a:gd name="T34" fmla="*/ 408 w 1054"/>
                <a:gd name="T35" fmla="*/ 410 h 756"/>
                <a:gd name="T36" fmla="*/ 476 w 1054"/>
                <a:gd name="T37" fmla="*/ 512 h 756"/>
                <a:gd name="T38" fmla="*/ 495 w 1054"/>
                <a:gd name="T39" fmla="*/ 514 h 756"/>
                <a:gd name="T40" fmla="*/ 533 w 1054"/>
                <a:gd name="T41" fmla="*/ 557 h 756"/>
                <a:gd name="T42" fmla="*/ 595 w 1054"/>
                <a:gd name="T43" fmla="*/ 649 h 756"/>
                <a:gd name="T44" fmla="*/ 715 w 1054"/>
                <a:gd name="T45" fmla="*/ 685 h 756"/>
                <a:gd name="T46" fmla="*/ 786 w 1054"/>
                <a:gd name="T47" fmla="*/ 754 h 756"/>
                <a:gd name="T48" fmla="*/ 791 w 1054"/>
                <a:gd name="T49" fmla="*/ 735 h 756"/>
                <a:gd name="T50" fmla="*/ 753 w 1054"/>
                <a:gd name="T51" fmla="*/ 657 h 756"/>
                <a:gd name="T52" fmla="*/ 718 w 1054"/>
                <a:gd name="T53" fmla="*/ 635 h 756"/>
                <a:gd name="T54" fmla="*/ 654 w 1054"/>
                <a:gd name="T55" fmla="*/ 626 h 756"/>
                <a:gd name="T56" fmla="*/ 696 w 1054"/>
                <a:gd name="T57" fmla="*/ 540 h 756"/>
                <a:gd name="T58" fmla="*/ 793 w 1054"/>
                <a:gd name="T59" fmla="*/ 536 h 756"/>
                <a:gd name="T60" fmla="*/ 819 w 1054"/>
                <a:gd name="T61" fmla="*/ 519 h 756"/>
                <a:gd name="T62" fmla="*/ 879 w 1054"/>
                <a:gd name="T63" fmla="*/ 422 h 756"/>
                <a:gd name="T64" fmla="*/ 976 w 1054"/>
                <a:gd name="T65" fmla="*/ 306 h 756"/>
                <a:gd name="T66" fmla="*/ 976 w 1054"/>
                <a:gd name="T67" fmla="*/ 168 h 756"/>
                <a:gd name="T68" fmla="*/ 782 w 1054"/>
                <a:gd name="T69" fmla="*/ 367 h 756"/>
                <a:gd name="T70" fmla="*/ 753 w 1054"/>
                <a:gd name="T71" fmla="*/ 348 h 756"/>
                <a:gd name="T72" fmla="*/ 737 w 1054"/>
                <a:gd name="T73" fmla="*/ 329 h 756"/>
                <a:gd name="T74" fmla="*/ 791 w 1054"/>
                <a:gd name="T75" fmla="*/ 408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4" h="756">
                  <a:moveTo>
                    <a:pt x="976" y="168"/>
                  </a:moveTo>
                  <a:lnTo>
                    <a:pt x="926" y="197"/>
                  </a:lnTo>
                  <a:lnTo>
                    <a:pt x="924" y="154"/>
                  </a:lnTo>
                  <a:lnTo>
                    <a:pt x="848" y="130"/>
                  </a:lnTo>
                  <a:lnTo>
                    <a:pt x="831" y="249"/>
                  </a:lnTo>
                  <a:lnTo>
                    <a:pt x="826" y="294"/>
                  </a:lnTo>
                  <a:lnTo>
                    <a:pt x="798" y="239"/>
                  </a:lnTo>
                  <a:lnTo>
                    <a:pt x="682" y="187"/>
                  </a:lnTo>
                  <a:lnTo>
                    <a:pt x="744" y="97"/>
                  </a:lnTo>
                  <a:lnTo>
                    <a:pt x="815" y="54"/>
                  </a:lnTo>
                  <a:lnTo>
                    <a:pt x="725" y="40"/>
                  </a:lnTo>
                  <a:lnTo>
                    <a:pt x="675" y="4"/>
                  </a:lnTo>
                  <a:lnTo>
                    <a:pt x="597" y="64"/>
                  </a:lnTo>
                  <a:lnTo>
                    <a:pt x="471" y="42"/>
                  </a:lnTo>
                  <a:lnTo>
                    <a:pt x="471" y="42"/>
                  </a:lnTo>
                  <a:lnTo>
                    <a:pt x="471" y="42"/>
                  </a:lnTo>
                  <a:lnTo>
                    <a:pt x="471" y="42"/>
                  </a:lnTo>
                  <a:lnTo>
                    <a:pt x="467" y="42"/>
                  </a:lnTo>
                  <a:lnTo>
                    <a:pt x="422" y="31"/>
                  </a:lnTo>
                  <a:lnTo>
                    <a:pt x="351" y="12"/>
                  </a:lnTo>
                  <a:lnTo>
                    <a:pt x="247" y="31"/>
                  </a:lnTo>
                  <a:lnTo>
                    <a:pt x="247" y="31"/>
                  </a:lnTo>
                  <a:lnTo>
                    <a:pt x="93" y="0"/>
                  </a:lnTo>
                  <a:lnTo>
                    <a:pt x="3" y="45"/>
                  </a:lnTo>
                  <a:lnTo>
                    <a:pt x="26" y="66"/>
                  </a:lnTo>
                  <a:lnTo>
                    <a:pt x="0" y="102"/>
                  </a:lnTo>
                  <a:lnTo>
                    <a:pt x="69" y="111"/>
                  </a:lnTo>
                  <a:lnTo>
                    <a:pt x="31" y="125"/>
                  </a:lnTo>
                  <a:lnTo>
                    <a:pt x="5" y="163"/>
                  </a:lnTo>
                  <a:lnTo>
                    <a:pt x="83" y="194"/>
                  </a:lnTo>
                  <a:lnTo>
                    <a:pt x="41" y="251"/>
                  </a:lnTo>
                  <a:lnTo>
                    <a:pt x="147" y="180"/>
                  </a:lnTo>
                  <a:lnTo>
                    <a:pt x="244" y="170"/>
                  </a:lnTo>
                  <a:lnTo>
                    <a:pt x="341" y="265"/>
                  </a:lnTo>
                  <a:lnTo>
                    <a:pt x="400" y="332"/>
                  </a:lnTo>
                  <a:lnTo>
                    <a:pt x="408" y="410"/>
                  </a:lnTo>
                  <a:lnTo>
                    <a:pt x="419" y="457"/>
                  </a:lnTo>
                  <a:lnTo>
                    <a:pt x="476" y="512"/>
                  </a:lnTo>
                  <a:lnTo>
                    <a:pt x="490" y="543"/>
                  </a:lnTo>
                  <a:lnTo>
                    <a:pt x="495" y="514"/>
                  </a:lnTo>
                  <a:lnTo>
                    <a:pt x="495" y="514"/>
                  </a:lnTo>
                  <a:lnTo>
                    <a:pt x="533" y="557"/>
                  </a:lnTo>
                  <a:lnTo>
                    <a:pt x="590" y="621"/>
                  </a:lnTo>
                  <a:lnTo>
                    <a:pt x="595" y="649"/>
                  </a:lnTo>
                  <a:lnTo>
                    <a:pt x="668" y="680"/>
                  </a:lnTo>
                  <a:lnTo>
                    <a:pt x="715" y="685"/>
                  </a:lnTo>
                  <a:lnTo>
                    <a:pt x="760" y="709"/>
                  </a:lnTo>
                  <a:lnTo>
                    <a:pt x="786" y="754"/>
                  </a:lnTo>
                  <a:lnTo>
                    <a:pt x="855" y="756"/>
                  </a:lnTo>
                  <a:lnTo>
                    <a:pt x="791" y="735"/>
                  </a:lnTo>
                  <a:lnTo>
                    <a:pt x="793" y="685"/>
                  </a:lnTo>
                  <a:lnTo>
                    <a:pt x="753" y="657"/>
                  </a:lnTo>
                  <a:lnTo>
                    <a:pt x="758" y="623"/>
                  </a:lnTo>
                  <a:lnTo>
                    <a:pt x="718" y="635"/>
                  </a:lnTo>
                  <a:lnTo>
                    <a:pt x="696" y="657"/>
                  </a:lnTo>
                  <a:lnTo>
                    <a:pt x="654" y="626"/>
                  </a:lnTo>
                  <a:lnTo>
                    <a:pt x="663" y="578"/>
                  </a:lnTo>
                  <a:lnTo>
                    <a:pt x="696" y="540"/>
                  </a:lnTo>
                  <a:lnTo>
                    <a:pt x="748" y="540"/>
                  </a:lnTo>
                  <a:lnTo>
                    <a:pt x="793" y="536"/>
                  </a:lnTo>
                  <a:lnTo>
                    <a:pt x="819" y="588"/>
                  </a:lnTo>
                  <a:lnTo>
                    <a:pt x="819" y="519"/>
                  </a:lnTo>
                  <a:lnTo>
                    <a:pt x="860" y="476"/>
                  </a:lnTo>
                  <a:lnTo>
                    <a:pt x="879" y="422"/>
                  </a:lnTo>
                  <a:lnTo>
                    <a:pt x="961" y="367"/>
                  </a:lnTo>
                  <a:lnTo>
                    <a:pt x="976" y="306"/>
                  </a:lnTo>
                  <a:lnTo>
                    <a:pt x="1054" y="284"/>
                  </a:lnTo>
                  <a:lnTo>
                    <a:pt x="976" y="168"/>
                  </a:lnTo>
                  <a:close/>
                  <a:moveTo>
                    <a:pt x="791" y="408"/>
                  </a:moveTo>
                  <a:lnTo>
                    <a:pt x="782" y="367"/>
                  </a:lnTo>
                  <a:lnTo>
                    <a:pt x="744" y="405"/>
                  </a:lnTo>
                  <a:lnTo>
                    <a:pt x="753" y="348"/>
                  </a:lnTo>
                  <a:lnTo>
                    <a:pt x="713" y="346"/>
                  </a:lnTo>
                  <a:lnTo>
                    <a:pt x="737" y="329"/>
                  </a:lnTo>
                  <a:lnTo>
                    <a:pt x="860" y="379"/>
                  </a:lnTo>
                  <a:lnTo>
                    <a:pt x="791" y="4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Freeform 33"/>
            <p:cNvSpPr/>
            <p:nvPr/>
          </p:nvSpPr>
          <p:spPr bwMode="auto">
            <a:xfrm>
              <a:off x="3189288" y="3627438"/>
              <a:ext cx="720725" cy="1128713"/>
            </a:xfrm>
            <a:custGeom>
              <a:avLst/>
              <a:gdLst>
                <a:gd name="T0" fmla="*/ 407 w 454"/>
                <a:gd name="T1" fmla="*/ 149 h 711"/>
                <a:gd name="T2" fmla="*/ 301 w 454"/>
                <a:gd name="T3" fmla="*/ 125 h 711"/>
                <a:gd name="T4" fmla="*/ 291 w 454"/>
                <a:gd name="T5" fmla="*/ 80 h 711"/>
                <a:gd name="T6" fmla="*/ 213 w 454"/>
                <a:gd name="T7" fmla="*/ 35 h 711"/>
                <a:gd name="T8" fmla="*/ 102 w 454"/>
                <a:gd name="T9" fmla="*/ 0 h 711"/>
                <a:gd name="T10" fmla="*/ 45 w 454"/>
                <a:gd name="T11" fmla="*/ 42 h 711"/>
                <a:gd name="T12" fmla="*/ 40 w 454"/>
                <a:gd name="T13" fmla="*/ 97 h 711"/>
                <a:gd name="T14" fmla="*/ 0 w 454"/>
                <a:gd name="T15" fmla="*/ 156 h 711"/>
                <a:gd name="T16" fmla="*/ 28 w 454"/>
                <a:gd name="T17" fmla="*/ 215 h 711"/>
                <a:gd name="T18" fmla="*/ 66 w 454"/>
                <a:gd name="T19" fmla="*/ 270 h 711"/>
                <a:gd name="T20" fmla="*/ 111 w 454"/>
                <a:gd name="T21" fmla="*/ 296 h 711"/>
                <a:gd name="T22" fmla="*/ 78 w 454"/>
                <a:gd name="T23" fmla="*/ 493 h 711"/>
                <a:gd name="T24" fmla="*/ 66 w 454"/>
                <a:gd name="T25" fmla="*/ 647 h 711"/>
                <a:gd name="T26" fmla="*/ 118 w 454"/>
                <a:gd name="T27" fmla="*/ 711 h 711"/>
                <a:gd name="T28" fmla="*/ 161 w 454"/>
                <a:gd name="T29" fmla="*/ 702 h 711"/>
                <a:gd name="T30" fmla="*/ 121 w 454"/>
                <a:gd name="T31" fmla="*/ 654 h 711"/>
                <a:gd name="T32" fmla="*/ 161 w 454"/>
                <a:gd name="T33" fmla="*/ 547 h 711"/>
                <a:gd name="T34" fmla="*/ 237 w 454"/>
                <a:gd name="T35" fmla="*/ 490 h 711"/>
                <a:gd name="T36" fmla="*/ 218 w 454"/>
                <a:gd name="T37" fmla="*/ 460 h 711"/>
                <a:gd name="T38" fmla="*/ 218 w 454"/>
                <a:gd name="T39" fmla="*/ 460 h 711"/>
                <a:gd name="T40" fmla="*/ 260 w 454"/>
                <a:gd name="T41" fmla="*/ 464 h 711"/>
                <a:gd name="T42" fmla="*/ 319 w 454"/>
                <a:gd name="T43" fmla="*/ 400 h 711"/>
                <a:gd name="T44" fmla="*/ 343 w 454"/>
                <a:gd name="T45" fmla="*/ 343 h 711"/>
                <a:gd name="T46" fmla="*/ 393 w 454"/>
                <a:gd name="T47" fmla="*/ 334 h 711"/>
                <a:gd name="T48" fmla="*/ 419 w 454"/>
                <a:gd name="T49" fmla="*/ 239 h 711"/>
                <a:gd name="T50" fmla="*/ 454 w 454"/>
                <a:gd name="T51" fmla="*/ 187 h 711"/>
                <a:gd name="T52" fmla="*/ 407 w 454"/>
                <a:gd name="T53" fmla="*/ 149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4" h="711">
                  <a:moveTo>
                    <a:pt x="407" y="149"/>
                  </a:moveTo>
                  <a:lnTo>
                    <a:pt x="301" y="125"/>
                  </a:lnTo>
                  <a:lnTo>
                    <a:pt x="291" y="80"/>
                  </a:lnTo>
                  <a:lnTo>
                    <a:pt x="213" y="35"/>
                  </a:lnTo>
                  <a:lnTo>
                    <a:pt x="102" y="0"/>
                  </a:lnTo>
                  <a:lnTo>
                    <a:pt x="45" y="42"/>
                  </a:lnTo>
                  <a:lnTo>
                    <a:pt x="40" y="97"/>
                  </a:lnTo>
                  <a:lnTo>
                    <a:pt x="0" y="156"/>
                  </a:lnTo>
                  <a:lnTo>
                    <a:pt x="28" y="215"/>
                  </a:lnTo>
                  <a:lnTo>
                    <a:pt x="66" y="270"/>
                  </a:lnTo>
                  <a:lnTo>
                    <a:pt x="111" y="296"/>
                  </a:lnTo>
                  <a:lnTo>
                    <a:pt x="78" y="493"/>
                  </a:lnTo>
                  <a:lnTo>
                    <a:pt x="66" y="647"/>
                  </a:lnTo>
                  <a:lnTo>
                    <a:pt x="118" y="711"/>
                  </a:lnTo>
                  <a:lnTo>
                    <a:pt x="161" y="702"/>
                  </a:lnTo>
                  <a:lnTo>
                    <a:pt x="121" y="654"/>
                  </a:lnTo>
                  <a:lnTo>
                    <a:pt x="161" y="547"/>
                  </a:lnTo>
                  <a:lnTo>
                    <a:pt x="237" y="490"/>
                  </a:lnTo>
                  <a:lnTo>
                    <a:pt x="218" y="460"/>
                  </a:lnTo>
                  <a:lnTo>
                    <a:pt x="218" y="460"/>
                  </a:lnTo>
                  <a:lnTo>
                    <a:pt x="260" y="464"/>
                  </a:lnTo>
                  <a:lnTo>
                    <a:pt x="319" y="400"/>
                  </a:lnTo>
                  <a:lnTo>
                    <a:pt x="343" y="343"/>
                  </a:lnTo>
                  <a:lnTo>
                    <a:pt x="393" y="334"/>
                  </a:lnTo>
                  <a:lnTo>
                    <a:pt x="419" y="239"/>
                  </a:lnTo>
                  <a:lnTo>
                    <a:pt x="454" y="187"/>
                  </a:lnTo>
                  <a:lnTo>
                    <a:pt x="407" y="1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Freeform 34"/>
            <p:cNvSpPr/>
            <p:nvPr/>
          </p:nvSpPr>
          <p:spPr bwMode="auto">
            <a:xfrm>
              <a:off x="3148013" y="3452813"/>
              <a:ext cx="161925" cy="57150"/>
            </a:xfrm>
            <a:custGeom>
              <a:avLst/>
              <a:gdLst>
                <a:gd name="T0" fmla="*/ 0 w 102"/>
                <a:gd name="T1" fmla="*/ 12 h 36"/>
                <a:gd name="T2" fmla="*/ 102 w 102"/>
                <a:gd name="T3" fmla="*/ 36 h 36"/>
                <a:gd name="T4" fmla="*/ 31 w 102"/>
                <a:gd name="T5" fmla="*/ 0 h 36"/>
                <a:gd name="T6" fmla="*/ 0 w 102"/>
                <a:gd name="T7" fmla="*/ 12 h 36"/>
              </a:gdLst>
              <a:ahLst/>
              <a:cxnLst>
                <a:cxn ang="0">
                  <a:pos x="T0" y="T1"/>
                </a:cxn>
                <a:cxn ang="0">
                  <a:pos x="T2" y="T3"/>
                </a:cxn>
                <a:cxn ang="0">
                  <a:pos x="T4" y="T5"/>
                </a:cxn>
                <a:cxn ang="0">
                  <a:pos x="T6" y="T7"/>
                </a:cxn>
              </a:cxnLst>
              <a:rect l="0" t="0" r="r" b="b"/>
              <a:pathLst>
                <a:path w="102" h="36">
                  <a:moveTo>
                    <a:pt x="0" y="12"/>
                  </a:moveTo>
                  <a:lnTo>
                    <a:pt x="102" y="36"/>
                  </a:lnTo>
                  <a:lnTo>
                    <a:pt x="31" y="0"/>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Freeform 35"/>
            <p:cNvSpPr/>
            <p:nvPr/>
          </p:nvSpPr>
          <p:spPr bwMode="auto">
            <a:xfrm>
              <a:off x="3302001" y="3509963"/>
              <a:ext cx="90488" cy="41275"/>
            </a:xfrm>
            <a:custGeom>
              <a:avLst/>
              <a:gdLst>
                <a:gd name="T0" fmla="*/ 31 w 57"/>
                <a:gd name="T1" fmla="*/ 26 h 26"/>
                <a:gd name="T2" fmla="*/ 57 w 57"/>
                <a:gd name="T3" fmla="*/ 5 h 26"/>
                <a:gd name="T4" fmla="*/ 5 w 57"/>
                <a:gd name="T5" fmla="*/ 0 h 26"/>
                <a:gd name="T6" fmla="*/ 0 w 57"/>
                <a:gd name="T7" fmla="*/ 21 h 26"/>
                <a:gd name="T8" fmla="*/ 31 w 57"/>
                <a:gd name="T9" fmla="*/ 26 h 26"/>
              </a:gdLst>
              <a:ahLst/>
              <a:cxnLst>
                <a:cxn ang="0">
                  <a:pos x="T0" y="T1"/>
                </a:cxn>
                <a:cxn ang="0">
                  <a:pos x="T2" y="T3"/>
                </a:cxn>
                <a:cxn ang="0">
                  <a:pos x="T4" y="T5"/>
                </a:cxn>
                <a:cxn ang="0">
                  <a:pos x="T6" y="T7"/>
                </a:cxn>
                <a:cxn ang="0">
                  <a:pos x="T8" y="T9"/>
                </a:cxn>
              </a:cxnLst>
              <a:rect l="0" t="0" r="r" b="b"/>
              <a:pathLst>
                <a:path w="57" h="26">
                  <a:moveTo>
                    <a:pt x="31" y="26"/>
                  </a:moveTo>
                  <a:lnTo>
                    <a:pt x="57" y="5"/>
                  </a:lnTo>
                  <a:lnTo>
                    <a:pt x="5" y="0"/>
                  </a:lnTo>
                  <a:lnTo>
                    <a:pt x="0" y="21"/>
                  </a:lnTo>
                  <a:lnTo>
                    <a:pt x="31"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Freeform 36"/>
            <p:cNvSpPr/>
            <p:nvPr/>
          </p:nvSpPr>
          <p:spPr bwMode="auto">
            <a:xfrm>
              <a:off x="3527426" y="2955925"/>
              <a:ext cx="104775" cy="98425"/>
            </a:xfrm>
            <a:custGeom>
              <a:avLst/>
              <a:gdLst>
                <a:gd name="T0" fmla="*/ 66 w 66"/>
                <a:gd name="T1" fmla="*/ 62 h 62"/>
                <a:gd name="T2" fmla="*/ 31 w 66"/>
                <a:gd name="T3" fmla="*/ 0 h 62"/>
                <a:gd name="T4" fmla="*/ 0 w 66"/>
                <a:gd name="T5" fmla="*/ 41 h 62"/>
                <a:gd name="T6" fmla="*/ 66 w 66"/>
                <a:gd name="T7" fmla="*/ 62 h 62"/>
              </a:gdLst>
              <a:ahLst/>
              <a:cxnLst>
                <a:cxn ang="0">
                  <a:pos x="T0" y="T1"/>
                </a:cxn>
                <a:cxn ang="0">
                  <a:pos x="T2" y="T3"/>
                </a:cxn>
                <a:cxn ang="0">
                  <a:pos x="T4" y="T5"/>
                </a:cxn>
                <a:cxn ang="0">
                  <a:pos x="T6" y="T7"/>
                </a:cxn>
              </a:cxnLst>
              <a:rect l="0" t="0" r="r" b="b"/>
              <a:pathLst>
                <a:path w="66" h="62">
                  <a:moveTo>
                    <a:pt x="66" y="62"/>
                  </a:moveTo>
                  <a:lnTo>
                    <a:pt x="31" y="0"/>
                  </a:lnTo>
                  <a:lnTo>
                    <a:pt x="0" y="41"/>
                  </a:lnTo>
                  <a:lnTo>
                    <a:pt x="66"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Freeform 37"/>
            <p:cNvSpPr/>
            <p:nvPr/>
          </p:nvSpPr>
          <p:spPr bwMode="auto">
            <a:xfrm>
              <a:off x="2651126" y="2422525"/>
              <a:ext cx="241300" cy="134938"/>
            </a:xfrm>
            <a:custGeom>
              <a:avLst/>
              <a:gdLst>
                <a:gd name="T0" fmla="*/ 41 w 152"/>
                <a:gd name="T1" fmla="*/ 85 h 85"/>
                <a:gd name="T2" fmla="*/ 107 w 152"/>
                <a:gd name="T3" fmla="*/ 68 h 85"/>
                <a:gd name="T4" fmla="*/ 152 w 152"/>
                <a:gd name="T5" fmla="*/ 68 h 85"/>
                <a:gd name="T6" fmla="*/ 109 w 152"/>
                <a:gd name="T7" fmla="*/ 2 h 85"/>
                <a:gd name="T8" fmla="*/ 55 w 152"/>
                <a:gd name="T9" fmla="*/ 19 h 85"/>
                <a:gd name="T10" fmla="*/ 19 w 152"/>
                <a:gd name="T11" fmla="*/ 0 h 85"/>
                <a:gd name="T12" fmla="*/ 0 w 152"/>
                <a:gd name="T13" fmla="*/ 45 h 85"/>
                <a:gd name="T14" fmla="*/ 41 w 152"/>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85">
                  <a:moveTo>
                    <a:pt x="41" y="85"/>
                  </a:moveTo>
                  <a:lnTo>
                    <a:pt x="107" y="68"/>
                  </a:lnTo>
                  <a:lnTo>
                    <a:pt x="152" y="68"/>
                  </a:lnTo>
                  <a:lnTo>
                    <a:pt x="109" y="2"/>
                  </a:lnTo>
                  <a:lnTo>
                    <a:pt x="55" y="19"/>
                  </a:lnTo>
                  <a:lnTo>
                    <a:pt x="19" y="0"/>
                  </a:lnTo>
                  <a:lnTo>
                    <a:pt x="0" y="45"/>
                  </a:lnTo>
                  <a:lnTo>
                    <a:pt x="41"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Freeform 38"/>
            <p:cNvSpPr/>
            <p:nvPr/>
          </p:nvSpPr>
          <p:spPr bwMode="auto">
            <a:xfrm>
              <a:off x="2516188" y="2398713"/>
              <a:ext cx="165100" cy="114300"/>
            </a:xfrm>
            <a:custGeom>
              <a:avLst/>
              <a:gdLst>
                <a:gd name="T0" fmla="*/ 104 w 104"/>
                <a:gd name="T1" fmla="*/ 15 h 72"/>
                <a:gd name="T2" fmla="*/ 69 w 104"/>
                <a:gd name="T3" fmla="*/ 8 h 72"/>
                <a:gd name="T4" fmla="*/ 29 w 104"/>
                <a:gd name="T5" fmla="*/ 0 h 72"/>
                <a:gd name="T6" fmla="*/ 0 w 104"/>
                <a:gd name="T7" fmla="*/ 41 h 72"/>
                <a:gd name="T8" fmla="*/ 36 w 104"/>
                <a:gd name="T9" fmla="*/ 72 h 72"/>
                <a:gd name="T10" fmla="*/ 104 w 104"/>
                <a:gd name="T11" fmla="*/ 15 h 72"/>
              </a:gdLst>
              <a:ahLst/>
              <a:cxnLst>
                <a:cxn ang="0">
                  <a:pos x="T0" y="T1"/>
                </a:cxn>
                <a:cxn ang="0">
                  <a:pos x="T2" y="T3"/>
                </a:cxn>
                <a:cxn ang="0">
                  <a:pos x="T4" y="T5"/>
                </a:cxn>
                <a:cxn ang="0">
                  <a:pos x="T6" y="T7"/>
                </a:cxn>
                <a:cxn ang="0">
                  <a:pos x="T8" y="T9"/>
                </a:cxn>
                <a:cxn ang="0">
                  <a:pos x="T10" y="T11"/>
                </a:cxn>
              </a:cxnLst>
              <a:rect l="0" t="0" r="r" b="b"/>
              <a:pathLst>
                <a:path w="104" h="72">
                  <a:moveTo>
                    <a:pt x="104" y="15"/>
                  </a:moveTo>
                  <a:lnTo>
                    <a:pt x="69" y="8"/>
                  </a:lnTo>
                  <a:lnTo>
                    <a:pt x="29" y="0"/>
                  </a:lnTo>
                  <a:lnTo>
                    <a:pt x="0" y="41"/>
                  </a:lnTo>
                  <a:lnTo>
                    <a:pt x="36" y="72"/>
                  </a:lnTo>
                  <a:lnTo>
                    <a:pt x="104"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Freeform 39"/>
            <p:cNvSpPr/>
            <p:nvPr/>
          </p:nvSpPr>
          <p:spPr bwMode="auto">
            <a:xfrm>
              <a:off x="2892426" y="2398713"/>
              <a:ext cx="52388" cy="101600"/>
            </a:xfrm>
            <a:custGeom>
              <a:avLst/>
              <a:gdLst>
                <a:gd name="T0" fmla="*/ 33 w 33"/>
                <a:gd name="T1" fmla="*/ 0 h 64"/>
                <a:gd name="T2" fmla="*/ 0 w 33"/>
                <a:gd name="T3" fmla="*/ 34 h 64"/>
                <a:gd name="T4" fmla="*/ 33 w 33"/>
                <a:gd name="T5" fmla="*/ 64 h 64"/>
                <a:gd name="T6" fmla="*/ 33 w 33"/>
                <a:gd name="T7" fmla="*/ 0 h 64"/>
              </a:gdLst>
              <a:ahLst/>
              <a:cxnLst>
                <a:cxn ang="0">
                  <a:pos x="T0" y="T1"/>
                </a:cxn>
                <a:cxn ang="0">
                  <a:pos x="T2" y="T3"/>
                </a:cxn>
                <a:cxn ang="0">
                  <a:pos x="T4" y="T5"/>
                </a:cxn>
                <a:cxn ang="0">
                  <a:pos x="T6" y="T7"/>
                </a:cxn>
              </a:cxnLst>
              <a:rect l="0" t="0" r="r" b="b"/>
              <a:pathLst>
                <a:path w="33" h="64">
                  <a:moveTo>
                    <a:pt x="33" y="0"/>
                  </a:moveTo>
                  <a:lnTo>
                    <a:pt x="0" y="34"/>
                  </a:lnTo>
                  <a:lnTo>
                    <a:pt x="33" y="64"/>
                  </a:lnTo>
                  <a:lnTo>
                    <a:pt x="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Freeform 40"/>
            <p:cNvSpPr/>
            <p:nvPr/>
          </p:nvSpPr>
          <p:spPr bwMode="auto">
            <a:xfrm>
              <a:off x="2576513" y="2301875"/>
              <a:ext cx="98425" cy="66675"/>
            </a:xfrm>
            <a:custGeom>
              <a:avLst/>
              <a:gdLst>
                <a:gd name="T0" fmla="*/ 62 w 62"/>
                <a:gd name="T1" fmla="*/ 26 h 42"/>
                <a:gd name="T2" fmla="*/ 55 w 62"/>
                <a:gd name="T3" fmla="*/ 0 h 42"/>
                <a:gd name="T4" fmla="*/ 0 w 62"/>
                <a:gd name="T5" fmla="*/ 21 h 42"/>
                <a:gd name="T6" fmla="*/ 19 w 62"/>
                <a:gd name="T7" fmla="*/ 42 h 42"/>
                <a:gd name="T8" fmla="*/ 62 w 62"/>
                <a:gd name="T9" fmla="*/ 26 h 42"/>
              </a:gdLst>
              <a:ahLst/>
              <a:cxnLst>
                <a:cxn ang="0">
                  <a:pos x="T0" y="T1"/>
                </a:cxn>
                <a:cxn ang="0">
                  <a:pos x="T2" y="T3"/>
                </a:cxn>
                <a:cxn ang="0">
                  <a:pos x="T4" y="T5"/>
                </a:cxn>
                <a:cxn ang="0">
                  <a:pos x="T6" y="T7"/>
                </a:cxn>
                <a:cxn ang="0">
                  <a:pos x="T8" y="T9"/>
                </a:cxn>
              </a:cxnLst>
              <a:rect l="0" t="0" r="r" b="b"/>
              <a:pathLst>
                <a:path w="62" h="42">
                  <a:moveTo>
                    <a:pt x="62" y="26"/>
                  </a:moveTo>
                  <a:lnTo>
                    <a:pt x="55" y="0"/>
                  </a:lnTo>
                  <a:lnTo>
                    <a:pt x="0" y="21"/>
                  </a:lnTo>
                  <a:lnTo>
                    <a:pt x="19" y="42"/>
                  </a:lnTo>
                  <a:lnTo>
                    <a:pt x="62"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Freeform 41"/>
            <p:cNvSpPr/>
            <p:nvPr/>
          </p:nvSpPr>
          <p:spPr bwMode="auto">
            <a:xfrm>
              <a:off x="2674938" y="2320925"/>
              <a:ext cx="149225" cy="85725"/>
            </a:xfrm>
            <a:custGeom>
              <a:avLst/>
              <a:gdLst>
                <a:gd name="T0" fmla="*/ 94 w 94"/>
                <a:gd name="T1" fmla="*/ 35 h 54"/>
                <a:gd name="T2" fmla="*/ 66 w 94"/>
                <a:gd name="T3" fmla="*/ 0 h 54"/>
                <a:gd name="T4" fmla="*/ 45 w 94"/>
                <a:gd name="T5" fmla="*/ 19 h 54"/>
                <a:gd name="T6" fmla="*/ 0 w 94"/>
                <a:gd name="T7" fmla="*/ 14 h 54"/>
                <a:gd name="T8" fmla="*/ 21 w 94"/>
                <a:gd name="T9" fmla="*/ 54 h 54"/>
                <a:gd name="T10" fmla="*/ 94 w 94"/>
                <a:gd name="T11" fmla="*/ 35 h 54"/>
              </a:gdLst>
              <a:ahLst/>
              <a:cxnLst>
                <a:cxn ang="0">
                  <a:pos x="T0" y="T1"/>
                </a:cxn>
                <a:cxn ang="0">
                  <a:pos x="T2" y="T3"/>
                </a:cxn>
                <a:cxn ang="0">
                  <a:pos x="T4" y="T5"/>
                </a:cxn>
                <a:cxn ang="0">
                  <a:pos x="T6" y="T7"/>
                </a:cxn>
                <a:cxn ang="0">
                  <a:pos x="T8" y="T9"/>
                </a:cxn>
                <a:cxn ang="0">
                  <a:pos x="T10" y="T11"/>
                </a:cxn>
              </a:cxnLst>
              <a:rect l="0" t="0" r="r" b="b"/>
              <a:pathLst>
                <a:path w="94" h="54">
                  <a:moveTo>
                    <a:pt x="94" y="35"/>
                  </a:moveTo>
                  <a:lnTo>
                    <a:pt x="66" y="0"/>
                  </a:lnTo>
                  <a:lnTo>
                    <a:pt x="45" y="19"/>
                  </a:lnTo>
                  <a:lnTo>
                    <a:pt x="0" y="14"/>
                  </a:lnTo>
                  <a:lnTo>
                    <a:pt x="21" y="54"/>
                  </a:lnTo>
                  <a:lnTo>
                    <a:pt x="9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Freeform 42"/>
            <p:cNvSpPr/>
            <p:nvPr/>
          </p:nvSpPr>
          <p:spPr bwMode="auto">
            <a:xfrm>
              <a:off x="2978151" y="2335213"/>
              <a:ext cx="79375" cy="41275"/>
            </a:xfrm>
            <a:custGeom>
              <a:avLst/>
              <a:gdLst>
                <a:gd name="T0" fmla="*/ 0 w 50"/>
                <a:gd name="T1" fmla="*/ 0 h 26"/>
                <a:gd name="T2" fmla="*/ 41 w 50"/>
                <a:gd name="T3" fmla="*/ 26 h 26"/>
                <a:gd name="T4" fmla="*/ 50 w 50"/>
                <a:gd name="T5" fmla="*/ 0 h 26"/>
                <a:gd name="T6" fmla="*/ 0 w 50"/>
                <a:gd name="T7" fmla="*/ 0 h 26"/>
              </a:gdLst>
              <a:ahLst/>
              <a:cxnLst>
                <a:cxn ang="0">
                  <a:pos x="T0" y="T1"/>
                </a:cxn>
                <a:cxn ang="0">
                  <a:pos x="T2" y="T3"/>
                </a:cxn>
                <a:cxn ang="0">
                  <a:pos x="T4" y="T5"/>
                </a:cxn>
                <a:cxn ang="0">
                  <a:pos x="T6" y="T7"/>
                </a:cxn>
              </a:cxnLst>
              <a:rect l="0" t="0" r="r" b="b"/>
              <a:pathLst>
                <a:path w="50" h="26">
                  <a:moveTo>
                    <a:pt x="0" y="0"/>
                  </a:moveTo>
                  <a:lnTo>
                    <a:pt x="41" y="26"/>
                  </a:lnTo>
                  <a:lnTo>
                    <a:pt x="5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Freeform 43"/>
            <p:cNvSpPr/>
            <p:nvPr/>
          </p:nvSpPr>
          <p:spPr bwMode="auto">
            <a:xfrm>
              <a:off x="3043238" y="2368550"/>
              <a:ext cx="171450" cy="38100"/>
            </a:xfrm>
            <a:custGeom>
              <a:avLst/>
              <a:gdLst>
                <a:gd name="T0" fmla="*/ 108 w 108"/>
                <a:gd name="T1" fmla="*/ 0 h 24"/>
                <a:gd name="T2" fmla="*/ 49 w 108"/>
                <a:gd name="T3" fmla="*/ 3 h 24"/>
                <a:gd name="T4" fmla="*/ 0 w 108"/>
                <a:gd name="T5" fmla="*/ 5 h 24"/>
                <a:gd name="T6" fmla="*/ 61 w 108"/>
                <a:gd name="T7" fmla="*/ 24 h 24"/>
                <a:gd name="T8" fmla="*/ 108 w 108"/>
                <a:gd name="T9" fmla="*/ 0 h 24"/>
              </a:gdLst>
              <a:ahLst/>
              <a:cxnLst>
                <a:cxn ang="0">
                  <a:pos x="T0" y="T1"/>
                </a:cxn>
                <a:cxn ang="0">
                  <a:pos x="T2" y="T3"/>
                </a:cxn>
                <a:cxn ang="0">
                  <a:pos x="T4" y="T5"/>
                </a:cxn>
                <a:cxn ang="0">
                  <a:pos x="T6" y="T7"/>
                </a:cxn>
                <a:cxn ang="0">
                  <a:pos x="T8" y="T9"/>
                </a:cxn>
              </a:cxnLst>
              <a:rect l="0" t="0" r="r" b="b"/>
              <a:pathLst>
                <a:path w="108" h="24">
                  <a:moveTo>
                    <a:pt x="108" y="0"/>
                  </a:moveTo>
                  <a:lnTo>
                    <a:pt x="49" y="3"/>
                  </a:lnTo>
                  <a:lnTo>
                    <a:pt x="0" y="5"/>
                  </a:lnTo>
                  <a:lnTo>
                    <a:pt x="61" y="24"/>
                  </a:lnTo>
                  <a:lnTo>
                    <a:pt x="10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Freeform 44"/>
            <p:cNvSpPr/>
            <p:nvPr/>
          </p:nvSpPr>
          <p:spPr bwMode="auto">
            <a:xfrm>
              <a:off x="5627688" y="3668713"/>
              <a:ext cx="33338" cy="63500"/>
            </a:xfrm>
            <a:custGeom>
              <a:avLst/>
              <a:gdLst>
                <a:gd name="T0" fmla="*/ 0 w 21"/>
                <a:gd name="T1" fmla="*/ 40 h 40"/>
                <a:gd name="T2" fmla="*/ 21 w 21"/>
                <a:gd name="T3" fmla="*/ 23 h 40"/>
                <a:gd name="T4" fmla="*/ 5 w 21"/>
                <a:gd name="T5" fmla="*/ 0 h 40"/>
                <a:gd name="T6" fmla="*/ 0 w 21"/>
                <a:gd name="T7" fmla="*/ 40 h 40"/>
              </a:gdLst>
              <a:ahLst/>
              <a:cxnLst>
                <a:cxn ang="0">
                  <a:pos x="T0" y="T1"/>
                </a:cxn>
                <a:cxn ang="0">
                  <a:pos x="T2" y="T3"/>
                </a:cxn>
                <a:cxn ang="0">
                  <a:pos x="T4" y="T5"/>
                </a:cxn>
                <a:cxn ang="0">
                  <a:pos x="T6" y="T7"/>
                </a:cxn>
              </a:cxnLst>
              <a:rect l="0" t="0" r="r" b="b"/>
              <a:pathLst>
                <a:path w="21" h="40">
                  <a:moveTo>
                    <a:pt x="0" y="40"/>
                  </a:moveTo>
                  <a:lnTo>
                    <a:pt x="21" y="23"/>
                  </a:lnTo>
                  <a:lnTo>
                    <a:pt x="5" y="0"/>
                  </a:lnTo>
                  <a:lnTo>
                    <a:pt x="0"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Freeform 45"/>
            <p:cNvSpPr/>
            <p:nvPr/>
          </p:nvSpPr>
          <p:spPr bwMode="auto">
            <a:xfrm>
              <a:off x="6218238" y="3430588"/>
              <a:ext cx="25400" cy="49213"/>
            </a:xfrm>
            <a:custGeom>
              <a:avLst/>
              <a:gdLst>
                <a:gd name="T0" fmla="*/ 0 w 16"/>
                <a:gd name="T1" fmla="*/ 14 h 31"/>
                <a:gd name="T2" fmla="*/ 7 w 16"/>
                <a:gd name="T3" fmla="*/ 31 h 31"/>
                <a:gd name="T4" fmla="*/ 16 w 16"/>
                <a:gd name="T5" fmla="*/ 0 h 31"/>
                <a:gd name="T6" fmla="*/ 0 w 16"/>
                <a:gd name="T7" fmla="*/ 14 h 31"/>
              </a:gdLst>
              <a:ahLst/>
              <a:cxnLst>
                <a:cxn ang="0">
                  <a:pos x="T0" y="T1"/>
                </a:cxn>
                <a:cxn ang="0">
                  <a:pos x="T2" y="T3"/>
                </a:cxn>
                <a:cxn ang="0">
                  <a:pos x="T4" y="T5"/>
                </a:cxn>
                <a:cxn ang="0">
                  <a:pos x="T6" y="T7"/>
                </a:cxn>
              </a:cxnLst>
              <a:rect l="0" t="0" r="r" b="b"/>
              <a:pathLst>
                <a:path w="16" h="31">
                  <a:moveTo>
                    <a:pt x="0" y="14"/>
                  </a:moveTo>
                  <a:lnTo>
                    <a:pt x="7" y="31"/>
                  </a:lnTo>
                  <a:lnTo>
                    <a:pt x="16" y="0"/>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Freeform 46"/>
            <p:cNvSpPr/>
            <p:nvPr/>
          </p:nvSpPr>
          <p:spPr bwMode="auto">
            <a:xfrm>
              <a:off x="4083051" y="2620963"/>
              <a:ext cx="134938" cy="87313"/>
            </a:xfrm>
            <a:custGeom>
              <a:avLst/>
              <a:gdLst>
                <a:gd name="T0" fmla="*/ 29 w 85"/>
                <a:gd name="T1" fmla="*/ 15 h 55"/>
                <a:gd name="T2" fmla="*/ 0 w 85"/>
                <a:gd name="T3" fmla="*/ 3 h 55"/>
                <a:gd name="T4" fmla="*/ 7 w 85"/>
                <a:gd name="T5" fmla="*/ 36 h 55"/>
                <a:gd name="T6" fmla="*/ 41 w 85"/>
                <a:gd name="T7" fmla="*/ 55 h 55"/>
                <a:gd name="T8" fmla="*/ 85 w 85"/>
                <a:gd name="T9" fmla="*/ 0 h 55"/>
                <a:gd name="T10" fmla="*/ 29 w 85"/>
                <a:gd name="T11" fmla="*/ 15 h 55"/>
              </a:gdLst>
              <a:ahLst/>
              <a:cxnLst>
                <a:cxn ang="0">
                  <a:pos x="T0" y="T1"/>
                </a:cxn>
                <a:cxn ang="0">
                  <a:pos x="T2" y="T3"/>
                </a:cxn>
                <a:cxn ang="0">
                  <a:pos x="T4" y="T5"/>
                </a:cxn>
                <a:cxn ang="0">
                  <a:pos x="T6" y="T7"/>
                </a:cxn>
                <a:cxn ang="0">
                  <a:pos x="T8" y="T9"/>
                </a:cxn>
                <a:cxn ang="0">
                  <a:pos x="T10" y="T11"/>
                </a:cxn>
              </a:cxnLst>
              <a:rect l="0" t="0" r="r" b="b"/>
              <a:pathLst>
                <a:path w="85" h="55">
                  <a:moveTo>
                    <a:pt x="29" y="15"/>
                  </a:moveTo>
                  <a:lnTo>
                    <a:pt x="0" y="3"/>
                  </a:lnTo>
                  <a:lnTo>
                    <a:pt x="7" y="36"/>
                  </a:lnTo>
                  <a:lnTo>
                    <a:pt x="41" y="55"/>
                  </a:lnTo>
                  <a:lnTo>
                    <a:pt x="85" y="0"/>
                  </a:lnTo>
                  <a:lnTo>
                    <a:pt x="29"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Freeform 47"/>
            <p:cNvSpPr/>
            <p:nvPr/>
          </p:nvSpPr>
          <p:spPr bwMode="auto">
            <a:xfrm>
              <a:off x="5203826" y="2324100"/>
              <a:ext cx="255588" cy="184150"/>
            </a:xfrm>
            <a:custGeom>
              <a:avLst/>
              <a:gdLst>
                <a:gd name="T0" fmla="*/ 59 w 161"/>
                <a:gd name="T1" fmla="*/ 52 h 116"/>
                <a:gd name="T2" fmla="*/ 161 w 161"/>
                <a:gd name="T3" fmla="*/ 0 h 116"/>
                <a:gd name="T4" fmla="*/ 75 w 161"/>
                <a:gd name="T5" fmla="*/ 14 h 116"/>
                <a:gd name="T6" fmla="*/ 0 w 161"/>
                <a:gd name="T7" fmla="*/ 92 h 116"/>
                <a:gd name="T8" fmla="*/ 56 w 161"/>
                <a:gd name="T9" fmla="*/ 116 h 116"/>
                <a:gd name="T10" fmla="*/ 59 w 161"/>
                <a:gd name="T11" fmla="*/ 52 h 116"/>
              </a:gdLst>
              <a:ahLst/>
              <a:cxnLst>
                <a:cxn ang="0">
                  <a:pos x="T0" y="T1"/>
                </a:cxn>
                <a:cxn ang="0">
                  <a:pos x="T2" y="T3"/>
                </a:cxn>
                <a:cxn ang="0">
                  <a:pos x="T4" y="T5"/>
                </a:cxn>
                <a:cxn ang="0">
                  <a:pos x="T6" y="T7"/>
                </a:cxn>
                <a:cxn ang="0">
                  <a:pos x="T8" y="T9"/>
                </a:cxn>
                <a:cxn ang="0">
                  <a:pos x="T10" y="T11"/>
                </a:cxn>
              </a:cxnLst>
              <a:rect l="0" t="0" r="r" b="b"/>
              <a:pathLst>
                <a:path w="161" h="116">
                  <a:moveTo>
                    <a:pt x="59" y="52"/>
                  </a:moveTo>
                  <a:lnTo>
                    <a:pt x="161" y="0"/>
                  </a:lnTo>
                  <a:lnTo>
                    <a:pt x="75" y="14"/>
                  </a:lnTo>
                  <a:lnTo>
                    <a:pt x="0" y="92"/>
                  </a:lnTo>
                  <a:lnTo>
                    <a:pt x="56" y="116"/>
                  </a:lnTo>
                  <a:lnTo>
                    <a:pt x="59"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Freeform 48"/>
            <p:cNvSpPr/>
            <p:nvPr/>
          </p:nvSpPr>
          <p:spPr bwMode="auto">
            <a:xfrm>
              <a:off x="4594226" y="2230438"/>
              <a:ext cx="146050" cy="112713"/>
            </a:xfrm>
            <a:custGeom>
              <a:avLst/>
              <a:gdLst>
                <a:gd name="T0" fmla="*/ 17 w 92"/>
                <a:gd name="T1" fmla="*/ 40 h 71"/>
                <a:gd name="T2" fmla="*/ 57 w 92"/>
                <a:gd name="T3" fmla="*/ 71 h 71"/>
                <a:gd name="T4" fmla="*/ 92 w 92"/>
                <a:gd name="T5" fmla="*/ 21 h 71"/>
                <a:gd name="T6" fmla="*/ 0 w 92"/>
                <a:gd name="T7" fmla="*/ 0 h 71"/>
                <a:gd name="T8" fmla="*/ 17 w 92"/>
                <a:gd name="T9" fmla="*/ 40 h 71"/>
              </a:gdLst>
              <a:ahLst/>
              <a:cxnLst>
                <a:cxn ang="0">
                  <a:pos x="T0" y="T1"/>
                </a:cxn>
                <a:cxn ang="0">
                  <a:pos x="T2" y="T3"/>
                </a:cxn>
                <a:cxn ang="0">
                  <a:pos x="T4" y="T5"/>
                </a:cxn>
                <a:cxn ang="0">
                  <a:pos x="T6" y="T7"/>
                </a:cxn>
                <a:cxn ang="0">
                  <a:pos x="T8" y="T9"/>
                </a:cxn>
              </a:cxnLst>
              <a:rect l="0" t="0" r="r" b="b"/>
              <a:pathLst>
                <a:path w="92" h="71">
                  <a:moveTo>
                    <a:pt x="17" y="40"/>
                  </a:moveTo>
                  <a:lnTo>
                    <a:pt x="57" y="71"/>
                  </a:lnTo>
                  <a:lnTo>
                    <a:pt x="92" y="21"/>
                  </a:lnTo>
                  <a:lnTo>
                    <a:pt x="0" y="0"/>
                  </a:lnTo>
                  <a:lnTo>
                    <a:pt x="17"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Freeform 49"/>
            <p:cNvSpPr/>
            <p:nvPr/>
          </p:nvSpPr>
          <p:spPr bwMode="auto">
            <a:xfrm>
              <a:off x="4692651" y="2203450"/>
              <a:ext cx="146050" cy="60325"/>
            </a:xfrm>
            <a:custGeom>
              <a:avLst/>
              <a:gdLst>
                <a:gd name="T0" fmla="*/ 0 w 92"/>
                <a:gd name="T1" fmla="*/ 0 h 38"/>
                <a:gd name="T2" fmla="*/ 30 w 92"/>
                <a:gd name="T3" fmla="*/ 38 h 38"/>
                <a:gd name="T4" fmla="*/ 92 w 92"/>
                <a:gd name="T5" fmla="*/ 10 h 38"/>
                <a:gd name="T6" fmla="*/ 0 w 92"/>
                <a:gd name="T7" fmla="*/ 0 h 38"/>
              </a:gdLst>
              <a:ahLst/>
              <a:cxnLst>
                <a:cxn ang="0">
                  <a:pos x="T0" y="T1"/>
                </a:cxn>
                <a:cxn ang="0">
                  <a:pos x="T2" y="T3"/>
                </a:cxn>
                <a:cxn ang="0">
                  <a:pos x="T4" y="T5"/>
                </a:cxn>
                <a:cxn ang="0">
                  <a:pos x="T6" y="T7"/>
                </a:cxn>
              </a:cxnLst>
              <a:rect l="0" t="0" r="r" b="b"/>
              <a:pathLst>
                <a:path w="92" h="38">
                  <a:moveTo>
                    <a:pt x="0" y="0"/>
                  </a:moveTo>
                  <a:lnTo>
                    <a:pt x="30" y="38"/>
                  </a:lnTo>
                  <a:lnTo>
                    <a:pt x="92" y="1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9" name="TextBox 10"/>
          <p:cNvSpPr txBox="1"/>
          <p:nvPr/>
        </p:nvSpPr>
        <p:spPr>
          <a:xfrm>
            <a:off x="4772564" y="440679"/>
            <a:ext cx="2646878" cy="584775"/>
          </a:xfrm>
          <a:prstGeom prst="rect">
            <a:avLst/>
          </a:prstGeom>
          <a:noFill/>
        </p:spPr>
        <p:txBody>
          <a:bodyPr wrap="none" rtlCol="0">
            <a:spAutoFit/>
          </a:bodyPr>
          <a:lstStyle/>
          <a:p>
            <a:pPr algn="ctr"/>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集群资源管理</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cxnSp>
        <p:nvCxnSpPr>
          <p:cNvPr id="50" name="直接连接符 49"/>
          <p:cNvCxnSpPr/>
          <p:nvPr/>
        </p:nvCxnSpPr>
        <p:spPr>
          <a:xfrm>
            <a:off x="5658247" y="1384300"/>
            <a:ext cx="875507" cy="0"/>
          </a:xfrm>
          <a:prstGeom prst="line">
            <a:avLst/>
          </a:prstGeom>
          <a:ln w="50800">
            <a:solidFill>
              <a:srgbClr val="5A5A60"/>
            </a:solidFill>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a:off x="1188718" y="613611"/>
            <a:ext cx="3370244" cy="3188963"/>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TextBox 1"/>
          <p:cNvSpPr txBox="1"/>
          <p:nvPr/>
        </p:nvSpPr>
        <p:spPr>
          <a:xfrm>
            <a:off x="1789291" y="2295562"/>
            <a:ext cx="2218993" cy="1938992"/>
          </a:xfrm>
          <a:prstGeom prst="rect">
            <a:avLst/>
          </a:prstGeom>
          <a:noFill/>
        </p:spPr>
        <p:txBody>
          <a:bodyPr wrap="square" rtlCol="0">
            <a:spAutoFit/>
          </a:bodyPr>
          <a:lstStyle/>
          <a:p>
            <a:pPr algn="ctr"/>
            <a:r>
              <a:rPr lang="en-US" altLang="zh-CN" sz="2000" dirty="0">
                <a:solidFill>
                  <a:schemeClr val="bg2">
                    <a:lumMod val="50000"/>
                  </a:schemeClr>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Stratus: cost-aware container scheduling in the public cloud</a:t>
            </a:r>
          </a:p>
          <a:p>
            <a:pPr algn="ctr"/>
            <a:br>
              <a:rPr lang="en-US" altLang="zh-CN" sz="2000" dirty="0">
                <a:solidFill>
                  <a:schemeClr val="bg2">
                    <a:lumMod val="50000"/>
                  </a:schemeClr>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br>
            <a:endParaRPr lang="en-US" altLang="zh-CN" sz="2000" dirty="0">
              <a:solidFill>
                <a:schemeClr val="bg2">
                  <a:lumMod val="50000"/>
                </a:schemeClr>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endParaRPr>
          </a:p>
        </p:txBody>
      </p:sp>
      <p:grpSp>
        <p:nvGrpSpPr>
          <p:cNvPr id="61" name="组合 60">
            <a:extLst>
              <a:ext uri="{FF2B5EF4-FFF2-40B4-BE49-F238E27FC236}">
                <a16:creationId xmlns:a16="http://schemas.microsoft.com/office/drawing/2014/main" id="{832CD9FE-8FD1-F949-B058-3317D86A16DE}"/>
              </a:ext>
            </a:extLst>
          </p:cNvPr>
          <p:cNvGrpSpPr/>
          <p:nvPr/>
        </p:nvGrpSpPr>
        <p:grpSpPr>
          <a:xfrm>
            <a:off x="2600176" y="1427635"/>
            <a:ext cx="552450" cy="552450"/>
            <a:chOff x="2492700" y="2524414"/>
            <a:chExt cx="552450" cy="552450"/>
          </a:xfrm>
        </p:grpSpPr>
        <p:sp>
          <p:nvSpPr>
            <p:cNvPr id="57" name="椭圆 56"/>
            <p:cNvSpPr/>
            <p:nvPr/>
          </p:nvSpPr>
          <p:spPr>
            <a:xfrm>
              <a:off x="2492700" y="2524414"/>
              <a:ext cx="552450" cy="552450"/>
            </a:xfrm>
            <a:prstGeom prst="ellipse">
              <a:avLst/>
            </a:prstGeom>
            <a:solidFill>
              <a:srgbClr val="A8A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文本框 57"/>
            <p:cNvSpPr txBox="1"/>
            <p:nvPr/>
          </p:nvSpPr>
          <p:spPr>
            <a:xfrm>
              <a:off x="2586022" y="2569806"/>
              <a:ext cx="365806" cy="461665"/>
            </a:xfrm>
            <a:prstGeom prst="rect">
              <a:avLst/>
            </a:prstGeom>
            <a:noFill/>
          </p:spPr>
          <p:txBody>
            <a:bodyPr wrap="non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1</a:t>
              </a:r>
              <a:endParaRPr lang="zh-CN" altLang="en-US" sz="24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grpSp>
      <p:grpSp>
        <p:nvGrpSpPr>
          <p:cNvPr id="72" name="组合 71">
            <a:extLst>
              <a:ext uri="{FF2B5EF4-FFF2-40B4-BE49-F238E27FC236}">
                <a16:creationId xmlns:a16="http://schemas.microsoft.com/office/drawing/2014/main" id="{FDE4BEB8-96D1-4641-B4B4-A05DF16C1646}"/>
              </a:ext>
            </a:extLst>
          </p:cNvPr>
          <p:cNvGrpSpPr/>
          <p:nvPr/>
        </p:nvGrpSpPr>
        <p:grpSpPr>
          <a:xfrm>
            <a:off x="7427023" y="732244"/>
            <a:ext cx="3022600" cy="3022600"/>
            <a:chOff x="7835357" y="2033031"/>
            <a:chExt cx="3022600" cy="3022600"/>
          </a:xfrm>
        </p:grpSpPr>
        <p:sp>
          <p:nvSpPr>
            <p:cNvPr id="52" name="椭圆 51"/>
            <p:cNvSpPr/>
            <p:nvPr/>
          </p:nvSpPr>
          <p:spPr>
            <a:xfrm>
              <a:off x="7835357" y="2033031"/>
              <a:ext cx="3022600" cy="302260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2" name="组合 61">
              <a:extLst>
                <a:ext uri="{FF2B5EF4-FFF2-40B4-BE49-F238E27FC236}">
                  <a16:creationId xmlns:a16="http://schemas.microsoft.com/office/drawing/2014/main" id="{FD0BADC0-E001-414F-95B0-148FDF23730F}"/>
                </a:ext>
              </a:extLst>
            </p:cNvPr>
            <p:cNvGrpSpPr/>
            <p:nvPr/>
          </p:nvGrpSpPr>
          <p:grpSpPr>
            <a:xfrm>
              <a:off x="9107105" y="2679306"/>
              <a:ext cx="552450" cy="552450"/>
              <a:chOff x="9204208" y="2065626"/>
              <a:chExt cx="552450" cy="552450"/>
            </a:xfrm>
          </p:grpSpPr>
          <p:sp>
            <p:nvSpPr>
              <p:cNvPr id="63" name="椭圆 62"/>
              <p:cNvSpPr/>
              <p:nvPr/>
            </p:nvSpPr>
            <p:spPr>
              <a:xfrm>
                <a:off x="9204208" y="2065626"/>
                <a:ext cx="552450" cy="552450"/>
              </a:xfrm>
              <a:prstGeom prst="ellipse">
                <a:avLst/>
              </a:prstGeom>
              <a:solidFill>
                <a:srgbClr val="A8A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文本框 63"/>
              <p:cNvSpPr txBox="1"/>
              <p:nvPr/>
            </p:nvSpPr>
            <p:spPr>
              <a:xfrm>
                <a:off x="9444841" y="2143507"/>
                <a:ext cx="94244" cy="461665"/>
              </a:xfrm>
              <a:prstGeom prst="rect">
                <a:avLst/>
              </a:prstGeom>
              <a:noFill/>
            </p:spPr>
            <p:txBody>
              <a:bodyPr wrap="squar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2</a:t>
                </a:r>
                <a:endParaRPr lang="zh-CN" altLang="en-US" sz="24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grpSp>
      </p:grpSp>
      <p:sp>
        <p:nvSpPr>
          <p:cNvPr id="65" name="TextBox 1"/>
          <p:cNvSpPr txBox="1"/>
          <p:nvPr/>
        </p:nvSpPr>
        <p:spPr>
          <a:xfrm>
            <a:off x="217852" y="3825624"/>
            <a:ext cx="5996864" cy="2862322"/>
          </a:xfrm>
          <a:prstGeom prst="rect">
            <a:avLst/>
          </a:prstGeom>
          <a:noFill/>
        </p:spPr>
        <p:txBody>
          <a:bodyPr wrap="square" rtlCol="0">
            <a:spAutoFit/>
          </a:bodyPr>
          <a:lstStyle/>
          <a:p>
            <a:r>
              <a:rPr lang="en" altLang="zh-CN" dirty="0"/>
              <a:t>Stratus </a:t>
            </a:r>
            <a:r>
              <a:rPr lang="zh-CN" altLang="en-US" dirty="0"/>
              <a:t>是一项获得了本届会议最佳学生论文奖的工作。它是一个针对公有云平台的调度系统。不同于私有云中对一整个数据中心的管理，在公有云中我们可以购买任意数量的机器以运行任务，当需要的资源数量变化时我们可以弹性地伸缩集群规模。为了适应于这种弹性，我们除了要保证资源的高利用率以外，还需要让任务尽可能摆放紧凑，这样我们可以腾出更多空闲的机器并将其释放，降低购买机器的成本。</a:t>
            </a:r>
            <a:r>
              <a:rPr lang="en" altLang="zh-CN" dirty="0"/>
              <a:t>Stratus </a:t>
            </a:r>
            <a:r>
              <a:rPr lang="zh-CN" altLang="en-US" dirty="0"/>
              <a:t>利用对任务运行的估计，将可能同时结束的任务放置在一起，实验表明这种策略最高可以降低 </a:t>
            </a:r>
            <a:r>
              <a:rPr lang="en-US" altLang="zh-CN" dirty="0"/>
              <a:t>44% </a:t>
            </a:r>
            <a:r>
              <a:rPr lang="zh-CN" altLang="en-US" dirty="0"/>
              <a:t>的成本。</a:t>
            </a:r>
            <a:endParaRPr lang="en-US" altLang="zh-CN" sz="1400"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
        <p:nvSpPr>
          <p:cNvPr id="67" name="TextBox 1"/>
          <p:cNvSpPr txBox="1"/>
          <p:nvPr/>
        </p:nvSpPr>
        <p:spPr>
          <a:xfrm>
            <a:off x="7633041" y="3998177"/>
            <a:ext cx="3657134" cy="2031325"/>
          </a:xfrm>
          <a:prstGeom prst="rect">
            <a:avLst/>
          </a:prstGeom>
          <a:noFill/>
        </p:spPr>
        <p:txBody>
          <a:bodyPr wrap="square" rtlCol="0">
            <a:spAutoFit/>
          </a:bodyPr>
          <a:lstStyle/>
          <a:p>
            <a:r>
              <a:rPr lang="en" altLang="zh-CN" dirty="0" err="1"/>
              <a:t>Kurma</a:t>
            </a:r>
            <a:r>
              <a:rPr lang="en" altLang="zh-CN" dirty="0"/>
              <a:t> </a:t>
            </a:r>
            <a:r>
              <a:rPr lang="zh-CN" altLang="en-US" dirty="0"/>
              <a:t>关注跨地域云计算中由网络延迟带来的对服务级别目标的违反（</a:t>
            </a:r>
            <a:r>
              <a:rPr lang="en" altLang="zh-CN" dirty="0"/>
              <a:t>SLO violation</a:t>
            </a:r>
            <a:r>
              <a:rPr lang="zh-CN" altLang="en" dirty="0"/>
              <a:t>）</a:t>
            </a:r>
            <a:r>
              <a:rPr lang="zh-CN" altLang="en-US" dirty="0"/>
              <a:t>问题：它通过对网络延迟和服务时间的估计，结合一个代价模型，做到在跨地域的数据中心间及时、准确地重定向请求，有效地减少了 </a:t>
            </a:r>
            <a:r>
              <a:rPr lang="en" altLang="zh-CN" dirty="0"/>
              <a:t>SLO violation</a:t>
            </a:r>
            <a:r>
              <a:rPr lang="zh-CN" altLang="en" dirty="0"/>
              <a:t>。</a:t>
            </a:r>
            <a:endParaRPr lang="en-US" altLang="zh-CN" sz="1400"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
        <p:nvSpPr>
          <p:cNvPr id="56" name="TextBox 1"/>
          <p:cNvSpPr txBox="1"/>
          <p:nvPr/>
        </p:nvSpPr>
        <p:spPr>
          <a:xfrm>
            <a:off x="7194299" y="2314373"/>
            <a:ext cx="3530092" cy="1938992"/>
          </a:xfrm>
          <a:prstGeom prst="rect">
            <a:avLst/>
          </a:prstGeom>
          <a:noFill/>
        </p:spPr>
        <p:txBody>
          <a:bodyPr wrap="square" rtlCol="0">
            <a:spAutoFit/>
          </a:bodyPr>
          <a:lstStyle/>
          <a:p>
            <a:pPr algn="ctr"/>
            <a:r>
              <a:rPr lang="en-US" altLang="zh-CN" sz="2000" dirty="0">
                <a:solidFill>
                  <a:schemeClr val="bg2">
                    <a:lumMod val="50000"/>
                  </a:schemeClr>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Fast and Accurate Load Balancing for Geo-Distributed Storage Systems</a:t>
            </a:r>
          </a:p>
          <a:p>
            <a:pPr algn="ctr"/>
            <a:br>
              <a:rPr lang="en-US" altLang="zh-CN" sz="2000" dirty="0">
                <a:solidFill>
                  <a:schemeClr val="bg2">
                    <a:lumMod val="50000"/>
                  </a:schemeClr>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br>
            <a:endParaRPr lang="en-US" altLang="zh-CN" sz="2000" dirty="0">
              <a:solidFill>
                <a:schemeClr val="bg2">
                  <a:lumMod val="50000"/>
                </a:schemeClr>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37" presetClass="path" presetSubtype="0" accel="50000" decel="50000" fill="hold" grpId="1" nodeType="withEffect">
                                  <p:stCondLst>
                                    <p:cond delay="0"/>
                                  </p:stCondLst>
                                  <p:childTnLst>
                                    <p:animMotion origin="layout" path="M -3.75E-6 -0.00093 C 0.03972 0.04514 0.06758 0.08449 0.13438 0.08102 C 0.20065 0.07731 0.24792 0.02616 0.27253 -0.00093 " pathEditMode="relative" rAng="0" ptsTypes="AAA">
                                      <p:cBhvr>
                                        <p:cTn id="9" dur="2000" spd="-100000" fill="hold"/>
                                        <p:tgtEl>
                                          <p:spTgt spid="53"/>
                                        </p:tgtEl>
                                        <p:attrNameLst>
                                          <p:attrName>ppt_x</p:attrName>
                                          <p:attrName>ppt_y</p:attrName>
                                        </p:attrNameLst>
                                      </p:cBhvr>
                                      <p:rCtr x="13620" y="4097"/>
                                    </p:animMotion>
                                  </p:childTnLst>
                                </p:cTn>
                              </p:par>
                              <p:par>
                                <p:cTn id="10" presetID="10" presetClass="entr" presetSubtype="0" fill="hold" grpId="0" nodeType="withEffect">
                                  <p:stCondLst>
                                    <p:cond delay="0"/>
                                  </p:stCondLst>
                                  <p:iterate type="lt">
                                    <p:tmPct val="10000"/>
                                  </p:iterate>
                                  <p:childTnLst>
                                    <p:set>
                                      <p:cBhvr>
                                        <p:cTn id="11" dur="1" fill="hold">
                                          <p:stCondLst>
                                            <p:cond delay="0"/>
                                          </p:stCondLst>
                                        </p:cTn>
                                        <p:tgtEl>
                                          <p:spTgt spid="55">
                                            <p:txEl>
                                              <p:pRg st="0" end="0"/>
                                            </p:txEl>
                                          </p:spTgt>
                                        </p:tgtEl>
                                        <p:attrNameLst>
                                          <p:attrName>style.visibility</p:attrName>
                                        </p:attrNameLst>
                                      </p:cBhvr>
                                      <p:to>
                                        <p:strVal val="visible"/>
                                      </p:to>
                                    </p:set>
                                    <p:animEffect transition="in" filter="fade">
                                      <p:cBhvr>
                                        <p:cTn id="12" dur="500"/>
                                        <p:tgtEl>
                                          <p:spTgt spid="55">
                                            <p:txEl>
                                              <p:pRg st="0" end="0"/>
                                            </p:txEl>
                                          </p:spTgt>
                                        </p:tgtEl>
                                      </p:cBhvr>
                                    </p:animEffect>
                                  </p:childTnLst>
                                </p:cTn>
                              </p:par>
                              <p:par>
                                <p:cTn id="13" presetID="10" presetClass="entr" presetSubtype="0" fill="hold" grpId="0" nodeType="withEffect">
                                  <p:stCondLst>
                                    <p:cond delay="0"/>
                                  </p:stCondLst>
                                  <p:iterate type="lt">
                                    <p:tmPct val="10000"/>
                                  </p:iterate>
                                  <p:childTnLst>
                                    <p:set>
                                      <p:cBhvr>
                                        <p:cTn id="14" dur="1" fill="hold">
                                          <p:stCondLst>
                                            <p:cond delay="0"/>
                                          </p:stCondLst>
                                        </p:cTn>
                                        <p:tgtEl>
                                          <p:spTgt spid="55">
                                            <p:txEl>
                                              <p:pRg st="1" end="1"/>
                                            </p:txEl>
                                          </p:spTgt>
                                        </p:tgtEl>
                                        <p:attrNameLst>
                                          <p:attrName>style.visibility</p:attrName>
                                        </p:attrNameLst>
                                      </p:cBhvr>
                                      <p:to>
                                        <p:strVal val="visible"/>
                                      </p:to>
                                    </p:set>
                                    <p:animEffect transition="in" filter="fade">
                                      <p:cBhvr>
                                        <p:cTn id="15" dur="500"/>
                                        <p:tgtEl>
                                          <p:spTgt spid="55">
                                            <p:txEl>
                                              <p:pRg st="1" end="1"/>
                                            </p:txEl>
                                          </p:spTgt>
                                        </p:tgtEl>
                                      </p:cBhvr>
                                    </p:animEffect>
                                  </p:childTnLst>
                                </p:cTn>
                              </p:par>
                              <p:par>
                                <p:cTn id="16" presetID="10" presetClass="entr" presetSubtype="0" fill="hold" grpId="0" nodeType="withEffect">
                                  <p:stCondLst>
                                    <p:cond delay="0"/>
                                  </p:stCondLst>
                                  <p:iterate type="lt">
                                    <p:tmPct val="10000"/>
                                  </p:iterate>
                                  <p:childTnLst>
                                    <p:set>
                                      <p:cBhvr>
                                        <p:cTn id="17" dur="1" fill="hold">
                                          <p:stCondLst>
                                            <p:cond delay="0"/>
                                          </p:stCondLst>
                                        </p:cTn>
                                        <p:tgtEl>
                                          <p:spTgt spid="56">
                                            <p:txEl>
                                              <p:pRg st="0" end="0"/>
                                            </p:txEl>
                                          </p:spTgt>
                                        </p:tgtEl>
                                        <p:attrNameLst>
                                          <p:attrName>style.visibility</p:attrName>
                                        </p:attrNameLst>
                                      </p:cBhvr>
                                      <p:to>
                                        <p:strVal val="visible"/>
                                      </p:to>
                                    </p:set>
                                    <p:animEffect transition="in" filter="fade">
                                      <p:cBhvr>
                                        <p:cTn id="18" dur="500"/>
                                        <p:tgtEl>
                                          <p:spTgt spid="56">
                                            <p:txEl>
                                              <p:pRg st="0" end="0"/>
                                            </p:txEl>
                                          </p:spTgt>
                                        </p:tgtEl>
                                      </p:cBhvr>
                                    </p:animEffect>
                                  </p:childTnLst>
                                </p:cTn>
                              </p:par>
                              <p:par>
                                <p:cTn id="19" presetID="10" presetClass="entr" presetSubtype="0" fill="hold" grpId="0" nodeType="withEffect">
                                  <p:stCondLst>
                                    <p:cond delay="0"/>
                                  </p:stCondLst>
                                  <p:iterate type="lt">
                                    <p:tmPct val="10000"/>
                                  </p:iterate>
                                  <p:childTnLst>
                                    <p:set>
                                      <p:cBhvr>
                                        <p:cTn id="20" dur="1" fill="hold">
                                          <p:stCondLst>
                                            <p:cond delay="0"/>
                                          </p:stCondLst>
                                        </p:cTn>
                                        <p:tgtEl>
                                          <p:spTgt spid="56">
                                            <p:txEl>
                                              <p:pRg st="1" end="1"/>
                                            </p:txEl>
                                          </p:spTgt>
                                        </p:tgtEl>
                                        <p:attrNameLst>
                                          <p:attrName>style.visibility</p:attrName>
                                        </p:attrNameLst>
                                      </p:cBhvr>
                                      <p:to>
                                        <p:strVal val="visible"/>
                                      </p:to>
                                    </p:set>
                                    <p:animEffect transition="in" filter="fade">
                                      <p:cBhvr>
                                        <p:cTn id="21" dur="500"/>
                                        <p:tgtEl>
                                          <p:spTgt spid="56">
                                            <p:txEl>
                                              <p:pRg st="1" end="1"/>
                                            </p:txEl>
                                          </p:spTgt>
                                        </p:tgtEl>
                                      </p:cBhvr>
                                    </p:animEffect>
                                  </p:childTnLst>
                                </p:cTn>
                              </p:par>
                              <p:par>
                                <p:cTn id="22" presetID="10" presetClass="entr" presetSubtype="0" fill="hold" grpId="0" nodeType="withEffect">
                                  <p:stCondLst>
                                    <p:cond delay="0"/>
                                  </p:stCondLst>
                                  <p:iterate type="lt">
                                    <p:tmPct val="10000"/>
                                  </p:iterate>
                                  <p:childTnLst>
                                    <p:set>
                                      <p:cBhvr>
                                        <p:cTn id="23" dur="1" fill="hold">
                                          <p:stCondLst>
                                            <p:cond delay="0"/>
                                          </p:stCondLst>
                                        </p:cTn>
                                        <p:tgtEl>
                                          <p:spTgt spid="65">
                                            <p:txEl>
                                              <p:pRg st="0" end="0"/>
                                            </p:txEl>
                                          </p:spTgt>
                                        </p:tgtEl>
                                        <p:attrNameLst>
                                          <p:attrName>style.visibility</p:attrName>
                                        </p:attrNameLst>
                                      </p:cBhvr>
                                      <p:to>
                                        <p:strVal val="visible"/>
                                      </p:to>
                                    </p:set>
                                    <p:animEffect transition="in" filter="fade">
                                      <p:cBhvr>
                                        <p:cTn id="24" dur="500"/>
                                        <p:tgtEl>
                                          <p:spTgt spid="65">
                                            <p:txEl>
                                              <p:pRg st="0" end="0"/>
                                            </p:txEl>
                                          </p:spTgt>
                                        </p:tgtEl>
                                      </p:cBhvr>
                                    </p:animEffect>
                                  </p:childTnLst>
                                </p:cTn>
                              </p:par>
                              <p:par>
                                <p:cTn id="25" presetID="10" presetClass="entr" presetSubtype="0" fill="hold" grpId="0" nodeType="withEffect">
                                  <p:stCondLst>
                                    <p:cond delay="0"/>
                                  </p:stCondLst>
                                  <p:iterate type="lt">
                                    <p:tmPct val="10000"/>
                                  </p:iterate>
                                  <p:childTnLst>
                                    <p:set>
                                      <p:cBhvr>
                                        <p:cTn id="26" dur="1" fill="hold">
                                          <p:stCondLst>
                                            <p:cond delay="0"/>
                                          </p:stCondLst>
                                        </p:cTn>
                                        <p:tgtEl>
                                          <p:spTgt spid="67">
                                            <p:txEl>
                                              <p:pRg st="0" end="0"/>
                                            </p:txEl>
                                          </p:spTgt>
                                        </p:tgtEl>
                                        <p:attrNameLst>
                                          <p:attrName>style.visibility</p:attrName>
                                        </p:attrNameLst>
                                      </p:cBhvr>
                                      <p:to>
                                        <p:strVal val="visible"/>
                                      </p:to>
                                    </p:set>
                                    <p:animEffect transition="in" filter="fade">
                                      <p:cBhvr>
                                        <p:cTn id="27" dur="500"/>
                                        <p:tgtEl>
                                          <p:spTgt spid="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5" grpId="0" build="allAtOnce"/>
      <p:bldP spid="65" grpId="0" build="allAtOnce"/>
      <p:bldP spid="67" grpId="0" build="allAtOnce"/>
      <p:bldP spid="56"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sers/wangpeijia/Downloads/WechatIMG252.jpegWechatIMG252"/>
          <p:cNvPicPr>
            <a:picLocks noChangeAspect="1"/>
          </p:cNvPicPr>
          <p:nvPr/>
        </p:nvPicPr>
        <p:blipFill>
          <a:blip r:embed="rId3"/>
          <a:srcRect/>
          <a:stretch>
            <a:fillRect/>
          </a:stretch>
        </p:blipFill>
        <p:spPr>
          <a:xfrm>
            <a:off x="-520065" y="-47625"/>
            <a:ext cx="4635500" cy="6953885"/>
          </a:xfrm>
          <a:prstGeom prst="rect">
            <a:avLst/>
          </a:prstGeom>
        </p:spPr>
      </p:pic>
      <p:grpSp>
        <p:nvGrpSpPr>
          <p:cNvPr id="3" name="组合 2"/>
          <p:cNvGrpSpPr/>
          <p:nvPr/>
        </p:nvGrpSpPr>
        <p:grpSpPr>
          <a:xfrm>
            <a:off x="3391357" y="2762250"/>
            <a:ext cx="1333500" cy="1333500"/>
            <a:chOff x="3410712" y="2762250"/>
            <a:chExt cx="1333500" cy="1333500"/>
          </a:xfrm>
        </p:grpSpPr>
        <p:sp>
          <p:nvSpPr>
            <p:cNvPr id="2" name="椭圆 1"/>
            <p:cNvSpPr/>
            <p:nvPr/>
          </p:nvSpPr>
          <p:spPr>
            <a:xfrm>
              <a:off x="3410712" y="2762250"/>
              <a:ext cx="1333500" cy="1333500"/>
            </a:xfrm>
            <a:prstGeom prst="ellipse">
              <a:avLst/>
            </a:prstGeom>
            <a:solidFill>
              <a:srgbClr val="17161C"/>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0"/>
            <p:cNvSpPr txBox="1"/>
            <p:nvPr/>
          </p:nvSpPr>
          <p:spPr>
            <a:xfrm>
              <a:off x="3610884" y="3013502"/>
              <a:ext cx="94449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04</a:t>
              </a:r>
            </a:p>
          </p:txBody>
        </p:sp>
      </p:grpSp>
      <p:sp>
        <p:nvSpPr>
          <p:cNvPr id="22" name="TextBox 30"/>
          <p:cNvSpPr txBox="1"/>
          <p:nvPr/>
        </p:nvSpPr>
        <p:spPr>
          <a:xfrm>
            <a:off x="5217795" y="3072130"/>
            <a:ext cx="5333900" cy="1938992"/>
          </a:xfrm>
          <a:prstGeom prst="rect">
            <a:avLst/>
          </a:prstGeom>
          <a:noFill/>
        </p:spPr>
        <p:txBody>
          <a:bodyPr wrap="square" rtlCol="0">
            <a:spAutoFit/>
          </a:bodyPr>
          <a:lstStyle/>
          <a:p>
            <a:pPr algn="ctr"/>
            <a:r>
              <a:rPr lang="zh-CN" altLang="en-US" sz="4000" b="1" dirty="0">
                <a:solidFill>
                  <a:srgbClr val="414146"/>
                </a:solidFill>
                <a:latin typeface="微软雅黑" panose="020B0503020204020204" pitchFamily="34" charset="-122"/>
                <a:ea typeface="微软雅黑" panose="020B0503020204020204" pitchFamily="34" charset="-122"/>
                <a:sym typeface="微软雅黑" panose="020B0503020204020204" pitchFamily="34" charset="-122"/>
              </a:rPr>
              <a:t>更加快速的计算引擎</a:t>
            </a:r>
          </a:p>
          <a:p>
            <a:pPr algn="ctr"/>
            <a:br>
              <a:rPr lang="zh-CN" altLang="en-US" sz="4000" b="1" dirty="0">
                <a:solidFill>
                  <a:srgbClr val="414146"/>
                </a:solidFill>
                <a:latin typeface="微软雅黑" panose="020B0503020204020204" pitchFamily="34" charset="-122"/>
                <a:ea typeface="微软雅黑" panose="020B0503020204020204" pitchFamily="34" charset="-122"/>
                <a:sym typeface="微软雅黑" panose="020B0503020204020204" pitchFamily="34" charset="-122"/>
              </a:rPr>
            </a:br>
            <a:endParaRPr lang="zh-CN" altLang="en-US" sz="4000" b="1" dirty="0">
              <a:solidFill>
                <a:srgbClr val="41414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949568" y="2985770"/>
            <a:ext cx="242432" cy="1333500"/>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TextBox 1">
            <a:extLst>
              <a:ext uri="{FF2B5EF4-FFF2-40B4-BE49-F238E27FC236}">
                <a16:creationId xmlns:a16="http://schemas.microsoft.com/office/drawing/2014/main" id="{E924576B-E2B9-D946-9A8D-2B46F19E4623}"/>
              </a:ext>
            </a:extLst>
          </p:cNvPr>
          <p:cNvSpPr txBox="1"/>
          <p:nvPr/>
        </p:nvSpPr>
        <p:spPr>
          <a:xfrm>
            <a:off x="5601674" y="4095750"/>
            <a:ext cx="4949786" cy="1023742"/>
          </a:xfrm>
          <a:prstGeom prst="rect">
            <a:avLst/>
          </a:prstGeom>
          <a:noFill/>
        </p:spPr>
        <p:txBody>
          <a:bodyPr wrap="square" rtlCol="0">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前面已经提到的基础设施和集群管理，最终都会落地到更高效的计算本身。</a:t>
            </a:r>
            <a:r>
              <a:rPr lang="en-US" altLang="zh-CN" sz="1400" dirty="0">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2018</a:t>
            </a:r>
            <a:r>
              <a:rPr lang="zh-CN" altLang="en-US" sz="1400" dirty="0">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年 </a:t>
            </a:r>
            <a:r>
              <a:rPr lang="en" altLang="zh-CN" sz="1400" dirty="0" err="1">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SoCC</a:t>
            </a:r>
            <a:r>
              <a:rPr lang="en" altLang="zh-CN" sz="1400" dirty="0">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 </a:t>
            </a:r>
            <a:r>
              <a:rPr lang="zh-CN" altLang="en-US" sz="1400" dirty="0">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也有多篇论文关注对云中的计算引擎的加速和优化。</a:t>
            </a:r>
            <a:endParaRPr lang="en-US" altLang="zh-CN" sz="1400" dirty="0">
              <a:solidFill>
                <a:schemeClr val="bg2">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Tree>
    <p:extLst>
      <p:ext uri="{BB962C8B-B14F-4D97-AF65-F5344CB8AC3E}">
        <p14:creationId xmlns:p14="http://schemas.microsoft.com/office/powerpoint/2010/main" val="2996116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5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750"/>
                                        <p:tgtEl>
                                          <p:spTgt spid="24"/>
                                        </p:tgtEl>
                                      </p:cBhvr>
                                    </p:animEffect>
                                  </p:childTnLst>
                                </p:cTn>
                              </p:par>
                              <p:par>
                                <p:cTn id="12" presetID="42" presetClass="path" presetSubtype="0" decel="50600" fill="hold" grpId="1" nodeType="withEffect">
                                  <p:stCondLst>
                                    <p:cond delay="750"/>
                                  </p:stCondLst>
                                  <p:childTnLst>
                                    <p:animMotion origin="layout" path="M -2.08333E-6 -0.0676 L -2.08333E-6 2.96296E-6 " pathEditMode="relative" rAng="0" ptsTypes="AA">
                                      <p:cBhvr>
                                        <p:cTn id="13" dur="750" fill="hold"/>
                                        <p:tgtEl>
                                          <p:spTgt spid="24"/>
                                        </p:tgtEl>
                                        <p:attrNameLst>
                                          <p:attrName>ppt_x</p:attrName>
                                          <p:attrName>ppt_y</p:attrName>
                                        </p:attrNameLst>
                                      </p:cBhvr>
                                      <p:rCtr x="0" y="3380"/>
                                    </p:animMotion>
                                  </p:childTnLst>
                                </p:cTn>
                              </p:par>
                              <p:par>
                                <p:cTn id="14" presetID="10" presetClass="entr" presetSubtype="0" fill="hold" grpId="0" nodeType="withEffect">
                                  <p:stCondLst>
                                    <p:cond delay="3250"/>
                                  </p:stCondLst>
                                  <p:iterate type="lt">
                                    <p:tmPct val="10000"/>
                                  </p:iterate>
                                  <p:childTnLst>
                                    <p:set>
                                      <p:cBhvr>
                                        <p:cTn id="15" dur="1" fill="hold">
                                          <p:stCondLst>
                                            <p:cond delay="0"/>
                                          </p:stCondLst>
                                        </p:cTn>
                                        <p:tgtEl>
                                          <p:spTgt spid="8">
                                            <p:txEl>
                                              <p:pRg st="0" end="0"/>
                                            </p:txEl>
                                          </p:spTgt>
                                        </p:tgtEl>
                                        <p:attrNameLst>
                                          <p:attrName>style.visibility</p:attrName>
                                        </p:attrNameLst>
                                      </p:cBhvr>
                                      <p:to>
                                        <p:strVal val="visible"/>
                                      </p:to>
                                    </p:set>
                                    <p:animEffect transition="in" filter="fade">
                                      <p:cBhvr>
                                        <p:cTn id="16" dur="25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animBg="1"/>
      <p:bldP spid="24" grpId="1" animBg="1"/>
      <p:bldP spid="8" grpId="0"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13</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 name="组合 2"/>
          <p:cNvGrpSpPr/>
          <p:nvPr/>
        </p:nvGrpSpPr>
        <p:grpSpPr>
          <a:xfrm>
            <a:off x="838201" y="1302453"/>
            <a:ext cx="10515600" cy="5229684"/>
            <a:chOff x="1903413" y="2098675"/>
            <a:chExt cx="5343526" cy="2657476"/>
          </a:xfrm>
          <a:solidFill>
            <a:srgbClr val="C3B59B"/>
          </a:solidFill>
        </p:grpSpPr>
        <p:sp>
          <p:nvSpPr>
            <p:cNvPr id="4" name="Freeform 5"/>
            <p:cNvSpPr/>
            <p:nvPr/>
          </p:nvSpPr>
          <p:spPr bwMode="auto">
            <a:xfrm>
              <a:off x="6116638" y="3984625"/>
              <a:ext cx="604838" cy="466725"/>
            </a:xfrm>
            <a:custGeom>
              <a:avLst/>
              <a:gdLst>
                <a:gd name="T0" fmla="*/ 277 w 381"/>
                <a:gd name="T1" fmla="*/ 0 h 294"/>
                <a:gd name="T2" fmla="*/ 263 w 381"/>
                <a:gd name="T3" fmla="*/ 76 h 294"/>
                <a:gd name="T4" fmla="*/ 220 w 381"/>
                <a:gd name="T5" fmla="*/ 52 h 294"/>
                <a:gd name="T6" fmla="*/ 220 w 381"/>
                <a:gd name="T7" fmla="*/ 16 h 294"/>
                <a:gd name="T8" fmla="*/ 187 w 381"/>
                <a:gd name="T9" fmla="*/ 9 h 294"/>
                <a:gd name="T10" fmla="*/ 149 w 381"/>
                <a:gd name="T11" fmla="*/ 40 h 294"/>
                <a:gd name="T12" fmla="*/ 125 w 381"/>
                <a:gd name="T13" fmla="*/ 28 h 294"/>
                <a:gd name="T14" fmla="*/ 73 w 381"/>
                <a:gd name="T15" fmla="*/ 76 h 294"/>
                <a:gd name="T16" fmla="*/ 73 w 381"/>
                <a:gd name="T17" fmla="*/ 76 h 294"/>
                <a:gd name="T18" fmla="*/ 0 w 381"/>
                <a:gd name="T19" fmla="*/ 114 h 294"/>
                <a:gd name="T20" fmla="*/ 0 w 381"/>
                <a:gd name="T21" fmla="*/ 116 h 294"/>
                <a:gd name="T22" fmla="*/ 0 w 381"/>
                <a:gd name="T23" fmla="*/ 116 h 294"/>
                <a:gd name="T24" fmla="*/ 5 w 381"/>
                <a:gd name="T25" fmla="*/ 194 h 294"/>
                <a:gd name="T26" fmla="*/ 5 w 381"/>
                <a:gd name="T27" fmla="*/ 194 h 294"/>
                <a:gd name="T28" fmla="*/ 40 w 381"/>
                <a:gd name="T29" fmla="*/ 246 h 294"/>
                <a:gd name="T30" fmla="*/ 139 w 381"/>
                <a:gd name="T31" fmla="*/ 204 h 294"/>
                <a:gd name="T32" fmla="*/ 225 w 381"/>
                <a:gd name="T33" fmla="*/ 227 h 294"/>
                <a:gd name="T34" fmla="*/ 291 w 381"/>
                <a:gd name="T35" fmla="*/ 294 h 294"/>
                <a:gd name="T36" fmla="*/ 345 w 381"/>
                <a:gd name="T37" fmla="*/ 275 h 294"/>
                <a:gd name="T38" fmla="*/ 381 w 381"/>
                <a:gd name="T39" fmla="*/ 161 h 294"/>
                <a:gd name="T40" fmla="*/ 315 w 381"/>
                <a:gd name="T41" fmla="*/ 83 h 294"/>
                <a:gd name="T42" fmla="*/ 277 w 381"/>
                <a:gd name="T4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1" h="294">
                  <a:moveTo>
                    <a:pt x="277" y="0"/>
                  </a:moveTo>
                  <a:lnTo>
                    <a:pt x="263" y="76"/>
                  </a:lnTo>
                  <a:lnTo>
                    <a:pt x="220" y="52"/>
                  </a:lnTo>
                  <a:lnTo>
                    <a:pt x="220" y="16"/>
                  </a:lnTo>
                  <a:lnTo>
                    <a:pt x="187" y="9"/>
                  </a:lnTo>
                  <a:lnTo>
                    <a:pt x="149" y="40"/>
                  </a:lnTo>
                  <a:lnTo>
                    <a:pt x="125" y="28"/>
                  </a:lnTo>
                  <a:lnTo>
                    <a:pt x="73" y="76"/>
                  </a:lnTo>
                  <a:lnTo>
                    <a:pt x="73" y="76"/>
                  </a:lnTo>
                  <a:lnTo>
                    <a:pt x="0" y="114"/>
                  </a:lnTo>
                  <a:lnTo>
                    <a:pt x="0" y="116"/>
                  </a:lnTo>
                  <a:lnTo>
                    <a:pt x="0" y="116"/>
                  </a:lnTo>
                  <a:lnTo>
                    <a:pt x="5" y="194"/>
                  </a:lnTo>
                  <a:lnTo>
                    <a:pt x="5" y="194"/>
                  </a:lnTo>
                  <a:lnTo>
                    <a:pt x="40" y="246"/>
                  </a:lnTo>
                  <a:lnTo>
                    <a:pt x="139" y="204"/>
                  </a:lnTo>
                  <a:lnTo>
                    <a:pt x="225" y="227"/>
                  </a:lnTo>
                  <a:lnTo>
                    <a:pt x="291" y="294"/>
                  </a:lnTo>
                  <a:lnTo>
                    <a:pt x="345" y="275"/>
                  </a:lnTo>
                  <a:lnTo>
                    <a:pt x="381" y="161"/>
                  </a:lnTo>
                  <a:lnTo>
                    <a:pt x="315" y="83"/>
                  </a:lnTo>
                  <a:lnTo>
                    <a:pt x="2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6"/>
            <p:cNvSpPr/>
            <p:nvPr/>
          </p:nvSpPr>
          <p:spPr bwMode="auto">
            <a:xfrm>
              <a:off x="6913563" y="4481513"/>
              <a:ext cx="123825" cy="109538"/>
            </a:xfrm>
            <a:custGeom>
              <a:avLst/>
              <a:gdLst>
                <a:gd name="T0" fmla="*/ 0 w 78"/>
                <a:gd name="T1" fmla="*/ 57 h 69"/>
                <a:gd name="T2" fmla="*/ 33 w 78"/>
                <a:gd name="T3" fmla="*/ 69 h 69"/>
                <a:gd name="T4" fmla="*/ 59 w 78"/>
                <a:gd name="T5" fmla="*/ 28 h 69"/>
                <a:gd name="T6" fmla="*/ 78 w 78"/>
                <a:gd name="T7" fmla="*/ 0 h 69"/>
                <a:gd name="T8" fmla="*/ 26 w 78"/>
                <a:gd name="T9" fmla="*/ 19 h 69"/>
                <a:gd name="T10" fmla="*/ 0 w 78"/>
                <a:gd name="T11" fmla="*/ 57 h 69"/>
              </a:gdLst>
              <a:ahLst/>
              <a:cxnLst>
                <a:cxn ang="0">
                  <a:pos x="T0" y="T1"/>
                </a:cxn>
                <a:cxn ang="0">
                  <a:pos x="T2" y="T3"/>
                </a:cxn>
                <a:cxn ang="0">
                  <a:pos x="T4" y="T5"/>
                </a:cxn>
                <a:cxn ang="0">
                  <a:pos x="T6" y="T7"/>
                </a:cxn>
                <a:cxn ang="0">
                  <a:pos x="T8" y="T9"/>
                </a:cxn>
                <a:cxn ang="0">
                  <a:pos x="T10" y="T11"/>
                </a:cxn>
              </a:cxnLst>
              <a:rect l="0" t="0" r="r" b="b"/>
              <a:pathLst>
                <a:path w="78" h="69">
                  <a:moveTo>
                    <a:pt x="0" y="57"/>
                  </a:moveTo>
                  <a:lnTo>
                    <a:pt x="33" y="69"/>
                  </a:lnTo>
                  <a:lnTo>
                    <a:pt x="59" y="28"/>
                  </a:lnTo>
                  <a:lnTo>
                    <a:pt x="78" y="0"/>
                  </a:lnTo>
                  <a:lnTo>
                    <a:pt x="26" y="19"/>
                  </a:lnTo>
                  <a:lnTo>
                    <a:pt x="0"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Freeform 7"/>
            <p:cNvSpPr/>
            <p:nvPr/>
          </p:nvSpPr>
          <p:spPr bwMode="auto">
            <a:xfrm>
              <a:off x="7021513" y="4383088"/>
              <a:ext cx="87313" cy="98425"/>
            </a:xfrm>
            <a:custGeom>
              <a:avLst/>
              <a:gdLst>
                <a:gd name="T0" fmla="*/ 5 w 55"/>
                <a:gd name="T1" fmla="*/ 33 h 62"/>
                <a:gd name="T2" fmla="*/ 10 w 55"/>
                <a:gd name="T3" fmla="*/ 62 h 62"/>
                <a:gd name="T4" fmla="*/ 55 w 55"/>
                <a:gd name="T5" fmla="*/ 24 h 62"/>
                <a:gd name="T6" fmla="*/ 0 w 55"/>
                <a:gd name="T7" fmla="*/ 0 h 62"/>
                <a:gd name="T8" fmla="*/ 5 w 55"/>
                <a:gd name="T9" fmla="*/ 33 h 62"/>
              </a:gdLst>
              <a:ahLst/>
              <a:cxnLst>
                <a:cxn ang="0">
                  <a:pos x="T0" y="T1"/>
                </a:cxn>
                <a:cxn ang="0">
                  <a:pos x="T2" y="T3"/>
                </a:cxn>
                <a:cxn ang="0">
                  <a:pos x="T4" y="T5"/>
                </a:cxn>
                <a:cxn ang="0">
                  <a:pos x="T6" y="T7"/>
                </a:cxn>
                <a:cxn ang="0">
                  <a:pos x="T8" y="T9"/>
                </a:cxn>
              </a:cxnLst>
              <a:rect l="0" t="0" r="r" b="b"/>
              <a:pathLst>
                <a:path w="55" h="62">
                  <a:moveTo>
                    <a:pt x="5" y="33"/>
                  </a:moveTo>
                  <a:lnTo>
                    <a:pt x="10" y="62"/>
                  </a:lnTo>
                  <a:lnTo>
                    <a:pt x="55" y="24"/>
                  </a:lnTo>
                  <a:lnTo>
                    <a:pt x="0" y="0"/>
                  </a:lnTo>
                  <a:lnTo>
                    <a:pt x="5"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Freeform 8"/>
            <p:cNvSpPr/>
            <p:nvPr/>
          </p:nvSpPr>
          <p:spPr bwMode="auto">
            <a:xfrm>
              <a:off x="6053138" y="3716338"/>
              <a:ext cx="142875" cy="174625"/>
            </a:xfrm>
            <a:custGeom>
              <a:avLst/>
              <a:gdLst>
                <a:gd name="T0" fmla="*/ 37 w 90"/>
                <a:gd name="T1" fmla="*/ 34 h 110"/>
                <a:gd name="T2" fmla="*/ 37 w 90"/>
                <a:gd name="T3" fmla="*/ 34 h 110"/>
                <a:gd name="T4" fmla="*/ 2 w 90"/>
                <a:gd name="T5" fmla="*/ 46 h 110"/>
                <a:gd name="T6" fmla="*/ 0 w 90"/>
                <a:gd name="T7" fmla="*/ 88 h 110"/>
                <a:gd name="T8" fmla="*/ 35 w 90"/>
                <a:gd name="T9" fmla="*/ 110 h 110"/>
                <a:gd name="T10" fmla="*/ 75 w 90"/>
                <a:gd name="T11" fmla="*/ 91 h 110"/>
                <a:gd name="T12" fmla="*/ 90 w 90"/>
                <a:gd name="T13" fmla="*/ 53 h 110"/>
                <a:gd name="T14" fmla="*/ 75 w 90"/>
                <a:gd name="T15" fmla="*/ 0 h 110"/>
                <a:gd name="T16" fmla="*/ 37 w 90"/>
                <a:gd name="T17" fmla="*/ 3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0">
                  <a:moveTo>
                    <a:pt x="37" y="34"/>
                  </a:moveTo>
                  <a:lnTo>
                    <a:pt x="37" y="34"/>
                  </a:lnTo>
                  <a:lnTo>
                    <a:pt x="2" y="46"/>
                  </a:lnTo>
                  <a:lnTo>
                    <a:pt x="0" y="88"/>
                  </a:lnTo>
                  <a:lnTo>
                    <a:pt x="35" y="110"/>
                  </a:lnTo>
                  <a:lnTo>
                    <a:pt x="75" y="91"/>
                  </a:lnTo>
                  <a:lnTo>
                    <a:pt x="90" y="53"/>
                  </a:lnTo>
                  <a:lnTo>
                    <a:pt x="75" y="0"/>
                  </a:lnTo>
                  <a:lnTo>
                    <a:pt x="37"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Freeform 9"/>
            <p:cNvSpPr/>
            <p:nvPr/>
          </p:nvSpPr>
          <p:spPr bwMode="auto">
            <a:xfrm>
              <a:off x="5842001" y="3735388"/>
              <a:ext cx="161925" cy="173038"/>
            </a:xfrm>
            <a:custGeom>
              <a:avLst/>
              <a:gdLst>
                <a:gd name="T0" fmla="*/ 38 w 102"/>
                <a:gd name="T1" fmla="*/ 19 h 109"/>
                <a:gd name="T2" fmla="*/ 0 w 102"/>
                <a:gd name="T3" fmla="*/ 0 h 109"/>
                <a:gd name="T4" fmla="*/ 45 w 102"/>
                <a:gd name="T5" fmla="*/ 71 h 109"/>
                <a:gd name="T6" fmla="*/ 102 w 102"/>
                <a:gd name="T7" fmla="*/ 109 h 109"/>
                <a:gd name="T8" fmla="*/ 78 w 102"/>
                <a:gd name="T9" fmla="*/ 57 h 109"/>
                <a:gd name="T10" fmla="*/ 38 w 102"/>
                <a:gd name="T11" fmla="*/ 19 h 109"/>
              </a:gdLst>
              <a:ahLst/>
              <a:cxnLst>
                <a:cxn ang="0">
                  <a:pos x="T0" y="T1"/>
                </a:cxn>
                <a:cxn ang="0">
                  <a:pos x="T2" y="T3"/>
                </a:cxn>
                <a:cxn ang="0">
                  <a:pos x="T4" y="T5"/>
                </a:cxn>
                <a:cxn ang="0">
                  <a:pos x="T6" y="T7"/>
                </a:cxn>
                <a:cxn ang="0">
                  <a:pos x="T8" y="T9"/>
                </a:cxn>
                <a:cxn ang="0">
                  <a:pos x="T10" y="T11"/>
                </a:cxn>
              </a:cxnLst>
              <a:rect l="0" t="0" r="r" b="b"/>
              <a:pathLst>
                <a:path w="102" h="109">
                  <a:moveTo>
                    <a:pt x="38" y="19"/>
                  </a:moveTo>
                  <a:lnTo>
                    <a:pt x="0" y="0"/>
                  </a:lnTo>
                  <a:lnTo>
                    <a:pt x="45" y="71"/>
                  </a:lnTo>
                  <a:lnTo>
                    <a:pt x="102" y="109"/>
                  </a:lnTo>
                  <a:lnTo>
                    <a:pt x="78" y="57"/>
                  </a:lnTo>
                  <a:lnTo>
                    <a:pt x="3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Freeform 10"/>
            <p:cNvSpPr/>
            <p:nvPr/>
          </p:nvSpPr>
          <p:spPr bwMode="auto">
            <a:xfrm>
              <a:off x="6003926" y="3908425"/>
              <a:ext cx="157163" cy="53975"/>
            </a:xfrm>
            <a:custGeom>
              <a:avLst/>
              <a:gdLst>
                <a:gd name="T0" fmla="*/ 80 w 99"/>
                <a:gd name="T1" fmla="*/ 12 h 34"/>
                <a:gd name="T2" fmla="*/ 47 w 99"/>
                <a:gd name="T3" fmla="*/ 8 h 34"/>
                <a:gd name="T4" fmla="*/ 0 w 99"/>
                <a:gd name="T5" fmla="*/ 0 h 34"/>
                <a:gd name="T6" fmla="*/ 28 w 99"/>
                <a:gd name="T7" fmla="*/ 29 h 34"/>
                <a:gd name="T8" fmla="*/ 68 w 99"/>
                <a:gd name="T9" fmla="*/ 31 h 34"/>
                <a:gd name="T10" fmla="*/ 99 w 99"/>
                <a:gd name="T11" fmla="*/ 34 h 34"/>
                <a:gd name="T12" fmla="*/ 80 w 99"/>
                <a:gd name="T13" fmla="*/ 12 h 34"/>
              </a:gdLst>
              <a:ahLst/>
              <a:cxnLst>
                <a:cxn ang="0">
                  <a:pos x="T0" y="T1"/>
                </a:cxn>
                <a:cxn ang="0">
                  <a:pos x="T2" y="T3"/>
                </a:cxn>
                <a:cxn ang="0">
                  <a:pos x="T4" y="T5"/>
                </a:cxn>
                <a:cxn ang="0">
                  <a:pos x="T6" y="T7"/>
                </a:cxn>
                <a:cxn ang="0">
                  <a:pos x="T8" y="T9"/>
                </a:cxn>
                <a:cxn ang="0">
                  <a:pos x="T10" y="T11"/>
                </a:cxn>
                <a:cxn ang="0">
                  <a:pos x="T12" y="T13"/>
                </a:cxn>
              </a:cxnLst>
              <a:rect l="0" t="0" r="r" b="b"/>
              <a:pathLst>
                <a:path w="99" h="34">
                  <a:moveTo>
                    <a:pt x="80" y="12"/>
                  </a:moveTo>
                  <a:lnTo>
                    <a:pt x="47" y="8"/>
                  </a:lnTo>
                  <a:lnTo>
                    <a:pt x="0" y="0"/>
                  </a:lnTo>
                  <a:lnTo>
                    <a:pt x="28" y="29"/>
                  </a:lnTo>
                  <a:lnTo>
                    <a:pt x="68" y="31"/>
                  </a:lnTo>
                  <a:lnTo>
                    <a:pt x="99" y="34"/>
                  </a:lnTo>
                  <a:lnTo>
                    <a:pt x="8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Freeform 11"/>
            <p:cNvSpPr/>
            <p:nvPr/>
          </p:nvSpPr>
          <p:spPr bwMode="auto">
            <a:xfrm>
              <a:off x="6196013" y="3800475"/>
              <a:ext cx="107950" cy="120650"/>
            </a:xfrm>
            <a:custGeom>
              <a:avLst/>
              <a:gdLst>
                <a:gd name="T0" fmla="*/ 0 w 68"/>
                <a:gd name="T1" fmla="*/ 45 h 76"/>
                <a:gd name="T2" fmla="*/ 7 w 68"/>
                <a:gd name="T3" fmla="*/ 76 h 76"/>
                <a:gd name="T4" fmla="*/ 18 w 68"/>
                <a:gd name="T5" fmla="*/ 47 h 76"/>
                <a:gd name="T6" fmla="*/ 40 w 68"/>
                <a:gd name="T7" fmla="*/ 57 h 76"/>
                <a:gd name="T8" fmla="*/ 23 w 68"/>
                <a:gd name="T9" fmla="*/ 26 h 76"/>
                <a:gd name="T10" fmla="*/ 42 w 68"/>
                <a:gd name="T11" fmla="*/ 19 h 76"/>
                <a:gd name="T12" fmla="*/ 35 w 68"/>
                <a:gd name="T13" fmla="*/ 7 h 76"/>
                <a:gd name="T14" fmla="*/ 68 w 68"/>
                <a:gd name="T15" fmla="*/ 2 h 76"/>
                <a:gd name="T16" fmla="*/ 26 w 68"/>
                <a:gd name="T17" fmla="*/ 0 h 76"/>
                <a:gd name="T18" fmla="*/ 7 w 68"/>
                <a:gd name="T19" fmla="*/ 7 h 76"/>
                <a:gd name="T20" fmla="*/ 0 w 68"/>
                <a:gd name="T21" fmla="*/ 4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76">
                  <a:moveTo>
                    <a:pt x="0" y="45"/>
                  </a:moveTo>
                  <a:lnTo>
                    <a:pt x="7" y="76"/>
                  </a:lnTo>
                  <a:lnTo>
                    <a:pt x="18" y="47"/>
                  </a:lnTo>
                  <a:lnTo>
                    <a:pt x="40" y="57"/>
                  </a:lnTo>
                  <a:lnTo>
                    <a:pt x="23" y="26"/>
                  </a:lnTo>
                  <a:lnTo>
                    <a:pt x="42" y="19"/>
                  </a:lnTo>
                  <a:lnTo>
                    <a:pt x="35" y="7"/>
                  </a:lnTo>
                  <a:lnTo>
                    <a:pt x="68" y="2"/>
                  </a:lnTo>
                  <a:lnTo>
                    <a:pt x="26" y="0"/>
                  </a:lnTo>
                  <a:lnTo>
                    <a:pt x="7" y="7"/>
                  </a:lnTo>
                  <a:lnTo>
                    <a:pt x="0"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Freeform 12"/>
            <p:cNvSpPr/>
            <p:nvPr/>
          </p:nvSpPr>
          <p:spPr bwMode="auto">
            <a:xfrm>
              <a:off x="6218238" y="3517900"/>
              <a:ext cx="115888" cy="214313"/>
            </a:xfrm>
            <a:custGeom>
              <a:avLst/>
              <a:gdLst>
                <a:gd name="T0" fmla="*/ 9 w 73"/>
                <a:gd name="T1" fmla="*/ 102 h 135"/>
                <a:gd name="T2" fmla="*/ 42 w 73"/>
                <a:gd name="T3" fmla="*/ 135 h 135"/>
                <a:gd name="T4" fmla="*/ 73 w 73"/>
                <a:gd name="T5" fmla="*/ 106 h 135"/>
                <a:gd name="T6" fmla="*/ 26 w 73"/>
                <a:gd name="T7" fmla="*/ 61 h 135"/>
                <a:gd name="T8" fmla="*/ 9 w 73"/>
                <a:gd name="T9" fmla="*/ 0 h 135"/>
                <a:gd name="T10" fmla="*/ 0 w 73"/>
                <a:gd name="T11" fmla="*/ 45 h 135"/>
                <a:gd name="T12" fmla="*/ 9 w 73"/>
                <a:gd name="T13" fmla="*/ 102 h 135"/>
              </a:gdLst>
              <a:ahLst/>
              <a:cxnLst>
                <a:cxn ang="0">
                  <a:pos x="T0" y="T1"/>
                </a:cxn>
                <a:cxn ang="0">
                  <a:pos x="T2" y="T3"/>
                </a:cxn>
                <a:cxn ang="0">
                  <a:pos x="T4" y="T5"/>
                </a:cxn>
                <a:cxn ang="0">
                  <a:pos x="T6" y="T7"/>
                </a:cxn>
                <a:cxn ang="0">
                  <a:pos x="T8" y="T9"/>
                </a:cxn>
                <a:cxn ang="0">
                  <a:pos x="T10" y="T11"/>
                </a:cxn>
                <a:cxn ang="0">
                  <a:pos x="T12" y="T13"/>
                </a:cxn>
              </a:cxnLst>
              <a:rect l="0" t="0" r="r" b="b"/>
              <a:pathLst>
                <a:path w="73" h="135">
                  <a:moveTo>
                    <a:pt x="9" y="102"/>
                  </a:moveTo>
                  <a:lnTo>
                    <a:pt x="42" y="135"/>
                  </a:lnTo>
                  <a:lnTo>
                    <a:pt x="73" y="106"/>
                  </a:lnTo>
                  <a:lnTo>
                    <a:pt x="26" y="61"/>
                  </a:lnTo>
                  <a:lnTo>
                    <a:pt x="9" y="0"/>
                  </a:lnTo>
                  <a:lnTo>
                    <a:pt x="0" y="45"/>
                  </a:lnTo>
                  <a:lnTo>
                    <a:pt x="9"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Freeform 13"/>
            <p:cNvSpPr/>
            <p:nvPr/>
          </p:nvSpPr>
          <p:spPr bwMode="auto">
            <a:xfrm>
              <a:off x="6380163" y="3811588"/>
              <a:ext cx="284163" cy="180975"/>
            </a:xfrm>
            <a:custGeom>
              <a:avLst/>
              <a:gdLst>
                <a:gd name="T0" fmla="*/ 59 w 179"/>
                <a:gd name="T1" fmla="*/ 23 h 114"/>
                <a:gd name="T2" fmla="*/ 37 w 179"/>
                <a:gd name="T3" fmla="*/ 31 h 114"/>
                <a:gd name="T4" fmla="*/ 30 w 179"/>
                <a:gd name="T5" fmla="*/ 0 h 114"/>
                <a:gd name="T6" fmla="*/ 0 w 179"/>
                <a:gd name="T7" fmla="*/ 16 h 114"/>
                <a:gd name="T8" fmla="*/ 21 w 179"/>
                <a:gd name="T9" fmla="*/ 45 h 114"/>
                <a:gd name="T10" fmla="*/ 63 w 179"/>
                <a:gd name="T11" fmla="*/ 50 h 114"/>
                <a:gd name="T12" fmla="*/ 75 w 179"/>
                <a:gd name="T13" fmla="*/ 85 h 114"/>
                <a:gd name="T14" fmla="*/ 106 w 179"/>
                <a:gd name="T15" fmla="*/ 95 h 114"/>
                <a:gd name="T16" fmla="*/ 134 w 179"/>
                <a:gd name="T17" fmla="*/ 83 h 114"/>
                <a:gd name="T18" fmla="*/ 179 w 179"/>
                <a:gd name="T19" fmla="*/ 114 h 114"/>
                <a:gd name="T20" fmla="*/ 158 w 179"/>
                <a:gd name="T21" fmla="*/ 59 h 114"/>
                <a:gd name="T22" fmla="*/ 92 w 179"/>
                <a:gd name="T23" fmla="*/ 23 h 114"/>
                <a:gd name="T24" fmla="*/ 59 w 179"/>
                <a:gd name="T2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14">
                  <a:moveTo>
                    <a:pt x="59" y="23"/>
                  </a:moveTo>
                  <a:lnTo>
                    <a:pt x="37" y="31"/>
                  </a:lnTo>
                  <a:lnTo>
                    <a:pt x="30" y="0"/>
                  </a:lnTo>
                  <a:lnTo>
                    <a:pt x="0" y="16"/>
                  </a:lnTo>
                  <a:lnTo>
                    <a:pt x="21" y="45"/>
                  </a:lnTo>
                  <a:lnTo>
                    <a:pt x="63" y="50"/>
                  </a:lnTo>
                  <a:lnTo>
                    <a:pt x="75" y="85"/>
                  </a:lnTo>
                  <a:lnTo>
                    <a:pt x="106" y="95"/>
                  </a:lnTo>
                  <a:lnTo>
                    <a:pt x="134" y="83"/>
                  </a:lnTo>
                  <a:lnTo>
                    <a:pt x="179" y="114"/>
                  </a:lnTo>
                  <a:lnTo>
                    <a:pt x="158" y="59"/>
                  </a:lnTo>
                  <a:lnTo>
                    <a:pt x="92" y="23"/>
                  </a:lnTo>
                  <a:lnTo>
                    <a:pt x="59"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Freeform 14"/>
            <p:cNvSpPr/>
            <p:nvPr/>
          </p:nvSpPr>
          <p:spPr bwMode="auto">
            <a:xfrm>
              <a:off x="5883276" y="3679825"/>
              <a:ext cx="90488" cy="109538"/>
            </a:xfrm>
            <a:custGeom>
              <a:avLst/>
              <a:gdLst>
                <a:gd name="T0" fmla="*/ 57 w 57"/>
                <a:gd name="T1" fmla="*/ 69 h 69"/>
                <a:gd name="T2" fmla="*/ 50 w 57"/>
                <a:gd name="T3" fmla="*/ 35 h 69"/>
                <a:gd name="T4" fmla="*/ 0 w 57"/>
                <a:gd name="T5" fmla="*/ 0 h 69"/>
                <a:gd name="T6" fmla="*/ 28 w 57"/>
                <a:gd name="T7" fmla="*/ 57 h 69"/>
                <a:gd name="T8" fmla="*/ 57 w 57"/>
                <a:gd name="T9" fmla="*/ 69 h 69"/>
              </a:gdLst>
              <a:ahLst/>
              <a:cxnLst>
                <a:cxn ang="0">
                  <a:pos x="T0" y="T1"/>
                </a:cxn>
                <a:cxn ang="0">
                  <a:pos x="T2" y="T3"/>
                </a:cxn>
                <a:cxn ang="0">
                  <a:pos x="T4" y="T5"/>
                </a:cxn>
                <a:cxn ang="0">
                  <a:pos x="T6" y="T7"/>
                </a:cxn>
                <a:cxn ang="0">
                  <a:pos x="T8" y="T9"/>
                </a:cxn>
              </a:cxnLst>
              <a:rect l="0" t="0" r="r" b="b"/>
              <a:pathLst>
                <a:path w="57" h="69">
                  <a:moveTo>
                    <a:pt x="57" y="69"/>
                  </a:moveTo>
                  <a:lnTo>
                    <a:pt x="50" y="35"/>
                  </a:lnTo>
                  <a:lnTo>
                    <a:pt x="0" y="0"/>
                  </a:lnTo>
                  <a:lnTo>
                    <a:pt x="28" y="57"/>
                  </a:lnTo>
                  <a:lnTo>
                    <a:pt x="57"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Freeform 15"/>
            <p:cNvSpPr/>
            <p:nvPr/>
          </p:nvSpPr>
          <p:spPr bwMode="auto">
            <a:xfrm>
              <a:off x="4786313" y="3309938"/>
              <a:ext cx="360363" cy="106363"/>
            </a:xfrm>
            <a:custGeom>
              <a:avLst/>
              <a:gdLst>
                <a:gd name="T0" fmla="*/ 116 w 227"/>
                <a:gd name="T1" fmla="*/ 0 h 67"/>
                <a:gd name="T2" fmla="*/ 59 w 227"/>
                <a:gd name="T3" fmla="*/ 17 h 67"/>
                <a:gd name="T4" fmla="*/ 0 w 227"/>
                <a:gd name="T5" fmla="*/ 3 h 67"/>
                <a:gd name="T6" fmla="*/ 90 w 227"/>
                <a:gd name="T7" fmla="*/ 67 h 67"/>
                <a:gd name="T8" fmla="*/ 80 w 227"/>
                <a:gd name="T9" fmla="*/ 34 h 67"/>
                <a:gd name="T10" fmla="*/ 106 w 227"/>
                <a:gd name="T11" fmla="*/ 55 h 67"/>
                <a:gd name="T12" fmla="*/ 227 w 227"/>
                <a:gd name="T13" fmla="*/ 22 h 67"/>
                <a:gd name="T14" fmla="*/ 116 w 227"/>
                <a:gd name="T15" fmla="*/ 0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7" h="67">
                  <a:moveTo>
                    <a:pt x="116" y="0"/>
                  </a:moveTo>
                  <a:lnTo>
                    <a:pt x="59" y="17"/>
                  </a:lnTo>
                  <a:lnTo>
                    <a:pt x="0" y="3"/>
                  </a:lnTo>
                  <a:lnTo>
                    <a:pt x="90" y="67"/>
                  </a:lnTo>
                  <a:lnTo>
                    <a:pt x="80" y="34"/>
                  </a:lnTo>
                  <a:lnTo>
                    <a:pt x="106" y="55"/>
                  </a:lnTo>
                  <a:lnTo>
                    <a:pt x="227" y="22"/>
                  </a:lnTo>
                  <a:lnTo>
                    <a:pt x="1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16"/>
            <p:cNvSpPr/>
            <p:nvPr/>
          </p:nvSpPr>
          <p:spPr bwMode="auto">
            <a:xfrm>
              <a:off x="4954588" y="3344863"/>
              <a:ext cx="346075" cy="269875"/>
            </a:xfrm>
            <a:custGeom>
              <a:avLst/>
              <a:gdLst>
                <a:gd name="T0" fmla="*/ 48 w 218"/>
                <a:gd name="T1" fmla="*/ 97 h 170"/>
                <a:gd name="T2" fmla="*/ 71 w 218"/>
                <a:gd name="T3" fmla="*/ 170 h 170"/>
                <a:gd name="T4" fmla="*/ 218 w 218"/>
                <a:gd name="T5" fmla="*/ 106 h 170"/>
                <a:gd name="T6" fmla="*/ 218 w 218"/>
                <a:gd name="T7" fmla="*/ 106 h 170"/>
                <a:gd name="T8" fmla="*/ 204 w 218"/>
                <a:gd name="T9" fmla="*/ 52 h 170"/>
                <a:gd name="T10" fmla="*/ 159 w 218"/>
                <a:gd name="T11" fmla="*/ 52 h 170"/>
                <a:gd name="T12" fmla="*/ 121 w 218"/>
                <a:gd name="T13" fmla="*/ 0 h 170"/>
                <a:gd name="T14" fmla="*/ 0 w 218"/>
                <a:gd name="T15" fmla="*/ 33 h 170"/>
                <a:gd name="T16" fmla="*/ 48 w 218"/>
                <a:gd name="T17" fmla="*/ 9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170">
                  <a:moveTo>
                    <a:pt x="48" y="97"/>
                  </a:moveTo>
                  <a:lnTo>
                    <a:pt x="71" y="170"/>
                  </a:lnTo>
                  <a:lnTo>
                    <a:pt x="218" y="106"/>
                  </a:lnTo>
                  <a:lnTo>
                    <a:pt x="218" y="106"/>
                  </a:lnTo>
                  <a:lnTo>
                    <a:pt x="204" y="52"/>
                  </a:lnTo>
                  <a:lnTo>
                    <a:pt x="159" y="52"/>
                  </a:lnTo>
                  <a:lnTo>
                    <a:pt x="121" y="0"/>
                  </a:lnTo>
                  <a:lnTo>
                    <a:pt x="0" y="33"/>
                  </a:lnTo>
                  <a:lnTo>
                    <a:pt x="48" y="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Freeform 17"/>
            <p:cNvSpPr/>
            <p:nvPr/>
          </p:nvSpPr>
          <p:spPr bwMode="auto">
            <a:xfrm>
              <a:off x="6364288" y="3155950"/>
              <a:ext cx="180975" cy="177800"/>
            </a:xfrm>
            <a:custGeom>
              <a:avLst/>
              <a:gdLst>
                <a:gd name="T0" fmla="*/ 81 w 114"/>
                <a:gd name="T1" fmla="*/ 45 h 112"/>
                <a:gd name="T2" fmla="*/ 40 w 114"/>
                <a:gd name="T3" fmla="*/ 55 h 112"/>
                <a:gd name="T4" fmla="*/ 0 w 114"/>
                <a:gd name="T5" fmla="*/ 83 h 112"/>
                <a:gd name="T6" fmla="*/ 2 w 114"/>
                <a:gd name="T7" fmla="*/ 112 h 112"/>
                <a:gd name="T8" fmla="*/ 81 w 114"/>
                <a:gd name="T9" fmla="*/ 78 h 112"/>
                <a:gd name="T10" fmla="*/ 114 w 114"/>
                <a:gd name="T11" fmla="*/ 38 h 112"/>
                <a:gd name="T12" fmla="*/ 114 w 114"/>
                <a:gd name="T13" fmla="*/ 0 h 112"/>
                <a:gd name="T14" fmla="*/ 102 w 114"/>
                <a:gd name="T15" fmla="*/ 2 h 112"/>
                <a:gd name="T16" fmla="*/ 102 w 114"/>
                <a:gd name="T17" fmla="*/ 2 h 112"/>
                <a:gd name="T18" fmla="*/ 81 w 114"/>
                <a:gd name="T19" fmla="*/ 4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2">
                  <a:moveTo>
                    <a:pt x="81" y="45"/>
                  </a:moveTo>
                  <a:lnTo>
                    <a:pt x="40" y="55"/>
                  </a:lnTo>
                  <a:lnTo>
                    <a:pt x="0" y="83"/>
                  </a:lnTo>
                  <a:lnTo>
                    <a:pt x="2" y="112"/>
                  </a:lnTo>
                  <a:lnTo>
                    <a:pt x="81" y="78"/>
                  </a:lnTo>
                  <a:lnTo>
                    <a:pt x="114" y="38"/>
                  </a:lnTo>
                  <a:lnTo>
                    <a:pt x="114" y="0"/>
                  </a:lnTo>
                  <a:lnTo>
                    <a:pt x="102" y="2"/>
                  </a:lnTo>
                  <a:lnTo>
                    <a:pt x="102" y="2"/>
                  </a:lnTo>
                  <a:lnTo>
                    <a:pt x="81"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Freeform 18"/>
            <p:cNvSpPr/>
            <p:nvPr/>
          </p:nvSpPr>
          <p:spPr bwMode="auto">
            <a:xfrm>
              <a:off x="6521451" y="3073400"/>
              <a:ext cx="98425" cy="82550"/>
            </a:xfrm>
            <a:custGeom>
              <a:avLst/>
              <a:gdLst>
                <a:gd name="T0" fmla="*/ 24 w 62"/>
                <a:gd name="T1" fmla="*/ 40 h 52"/>
                <a:gd name="T2" fmla="*/ 43 w 62"/>
                <a:gd name="T3" fmla="*/ 28 h 52"/>
                <a:gd name="T4" fmla="*/ 62 w 62"/>
                <a:gd name="T5" fmla="*/ 17 h 52"/>
                <a:gd name="T6" fmla="*/ 19 w 62"/>
                <a:gd name="T7" fmla="*/ 0 h 52"/>
                <a:gd name="T8" fmla="*/ 0 w 62"/>
                <a:gd name="T9" fmla="*/ 35 h 52"/>
                <a:gd name="T10" fmla="*/ 15 w 62"/>
                <a:gd name="T11" fmla="*/ 52 h 52"/>
                <a:gd name="T12" fmla="*/ 24 w 62"/>
                <a:gd name="T13" fmla="*/ 40 h 52"/>
                <a:gd name="T14" fmla="*/ 24 w 62"/>
                <a:gd name="T15" fmla="*/ 4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52">
                  <a:moveTo>
                    <a:pt x="24" y="40"/>
                  </a:moveTo>
                  <a:lnTo>
                    <a:pt x="43" y="28"/>
                  </a:lnTo>
                  <a:lnTo>
                    <a:pt x="62" y="17"/>
                  </a:lnTo>
                  <a:lnTo>
                    <a:pt x="19" y="0"/>
                  </a:lnTo>
                  <a:lnTo>
                    <a:pt x="0" y="35"/>
                  </a:lnTo>
                  <a:lnTo>
                    <a:pt x="15" y="52"/>
                  </a:lnTo>
                  <a:lnTo>
                    <a:pt x="24" y="40"/>
                  </a:lnTo>
                  <a:lnTo>
                    <a:pt x="24"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Freeform 19"/>
            <p:cNvSpPr/>
            <p:nvPr/>
          </p:nvSpPr>
          <p:spPr bwMode="auto">
            <a:xfrm>
              <a:off x="6740526" y="2722563"/>
              <a:ext cx="157163" cy="249238"/>
            </a:xfrm>
            <a:custGeom>
              <a:avLst/>
              <a:gdLst>
                <a:gd name="T0" fmla="*/ 23 w 99"/>
                <a:gd name="T1" fmla="*/ 157 h 157"/>
                <a:gd name="T2" fmla="*/ 99 w 99"/>
                <a:gd name="T3" fmla="*/ 0 h 157"/>
                <a:gd name="T4" fmla="*/ 0 w 99"/>
                <a:gd name="T5" fmla="*/ 95 h 157"/>
                <a:gd name="T6" fmla="*/ 23 w 99"/>
                <a:gd name="T7" fmla="*/ 157 h 157"/>
              </a:gdLst>
              <a:ahLst/>
              <a:cxnLst>
                <a:cxn ang="0">
                  <a:pos x="T0" y="T1"/>
                </a:cxn>
                <a:cxn ang="0">
                  <a:pos x="T2" y="T3"/>
                </a:cxn>
                <a:cxn ang="0">
                  <a:pos x="T4" y="T5"/>
                </a:cxn>
                <a:cxn ang="0">
                  <a:pos x="T6" y="T7"/>
                </a:cxn>
              </a:cxnLst>
              <a:rect l="0" t="0" r="r" b="b"/>
              <a:pathLst>
                <a:path w="99" h="157">
                  <a:moveTo>
                    <a:pt x="23" y="157"/>
                  </a:moveTo>
                  <a:lnTo>
                    <a:pt x="99" y="0"/>
                  </a:lnTo>
                  <a:lnTo>
                    <a:pt x="0" y="95"/>
                  </a:lnTo>
                  <a:lnTo>
                    <a:pt x="23" y="1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Freeform 20"/>
            <p:cNvSpPr/>
            <p:nvPr/>
          </p:nvSpPr>
          <p:spPr bwMode="auto">
            <a:xfrm>
              <a:off x="4368801" y="2308225"/>
              <a:ext cx="2878138" cy="1397000"/>
            </a:xfrm>
            <a:custGeom>
              <a:avLst/>
              <a:gdLst>
                <a:gd name="T0" fmla="*/ 1806 w 1813"/>
                <a:gd name="T1" fmla="*/ 152 h 880"/>
                <a:gd name="T2" fmla="*/ 1382 w 1813"/>
                <a:gd name="T3" fmla="*/ 86 h 880"/>
                <a:gd name="T4" fmla="*/ 1044 w 1813"/>
                <a:gd name="T5" fmla="*/ 0 h 880"/>
                <a:gd name="T6" fmla="*/ 904 w 1813"/>
                <a:gd name="T7" fmla="*/ 24 h 880"/>
                <a:gd name="T8" fmla="*/ 722 w 1813"/>
                <a:gd name="T9" fmla="*/ 88 h 880"/>
                <a:gd name="T10" fmla="*/ 526 w 1813"/>
                <a:gd name="T11" fmla="*/ 155 h 880"/>
                <a:gd name="T12" fmla="*/ 388 w 1813"/>
                <a:gd name="T13" fmla="*/ 216 h 880"/>
                <a:gd name="T14" fmla="*/ 320 w 1813"/>
                <a:gd name="T15" fmla="*/ 140 h 880"/>
                <a:gd name="T16" fmla="*/ 227 w 1813"/>
                <a:gd name="T17" fmla="*/ 131 h 880"/>
                <a:gd name="T18" fmla="*/ 135 w 1813"/>
                <a:gd name="T19" fmla="*/ 238 h 880"/>
                <a:gd name="T20" fmla="*/ 85 w 1813"/>
                <a:gd name="T21" fmla="*/ 304 h 880"/>
                <a:gd name="T22" fmla="*/ 114 w 1813"/>
                <a:gd name="T23" fmla="*/ 318 h 880"/>
                <a:gd name="T24" fmla="*/ 163 w 1813"/>
                <a:gd name="T25" fmla="*/ 351 h 880"/>
                <a:gd name="T26" fmla="*/ 206 w 1813"/>
                <a:gd name="T27" fmla="*/ 290 h 880"/>
                <a:gd name="T28" fmla="*/ 268 w 1813"/>
                <a:gd name="T29" fmla="*/ 200 h 880"/>
                <a:gd name="T30" fmla="*/ 253 w 1813"/>
                <a:gd name="T31" fmla="*/ 290 h 880"/>
                <a:gd name="T32" fmla="*/ 303 w 1813"/>
                <a:gd name="T33" fmla="*/ 285 h 880"/>
                <a:gd name="T34" fmla="*/ 303 w 1813"/>
                <a:gd name="T35" fmla="*/ 285 h 880"/>
                <a:gd name="T36" fmla="*/ 303 w 1813"/>
                <a:gd name="T37" fmla="*/ 285 h 880"/>
                <a:gd name="T38" fmla="*/ 220 w 1813"/>
                <a:gd name="T39" fmla="*/ 373 h 880"/>
                <a:gd name="T40" fmla="*/ 119 w 1813"/>
                <a:gd name="T41" fmla="*/ 354 h 880"/>
                <a:gd name="T42" fmla="*/ 0 w 1813"/>
                <a:gd name="T43" fmla="*/ 444 h 880"/>
                <a:gd name="T44" fmla="*/ 62 w 1813"/>
                <a:gd name="T45" fmla="*/ 520 h 880"/>
                <a:gd name="T46" fmla="*/ 175 w 1813"/>
                <a:gd name="T47" fmla="*/ 551 h 880"/>
                <a:gd name="T48" fmla="*/ 249 w 1813"/>
                <a:gd name="T49" fmla="*/ 548 h 880"/>
                <a:gd name="T50" fmla="*/ 322 w 1813"/>
                <a:gd name="T51" fmla="*/ 477 h 880"/>
                <a:gd name="T52" fmla="*/ 419 w 1813"/>
                <a:gd name="T53" fmla="*/ 508 h 880"/>
                <a:gd name="T54" fmla="*/ 490 w 1813"/>
                <a:gd name="T55" fmla="*/ 551 h 880"/>
                <a:gd name="T56" fmla="*/ 478 w 1813"/>
                <a:gd name="T57" fmla="*/ 494 h 880"/>
                <a:gd name="T58" fmla="*/ 500 w 1813"/>
                <a:gd name="T59" fmla="*/ 472 h 880"/>
                <a:gd name="T60" fmla="*/ 521 w 1813"/>
                <a:gd name="T61" fmla="*/ 508 h 880"/>
                <a:gd name="T62" fmla="*/ 533 w 1813"/>
                <a:gd name="T63" fmla="*/ 584 h 880"/>
                <a:gd name="T64" fmla="*/ 419 w 1813"/>
                <a:gd name="T65" fmla="*/ 508 h 880"/>
                <a:gd name="T66" fmla="*/ 339 w 1813"/>
                <a:gd name="T67" fmla="*/ 527 h 880"/>
                <a:gd name="T68" fmla="*/ 282 w 1813"/>
                <a:gd name="T69" fmla="*/ 546 h 880"/>
                <a:gd name="T70" fmla="*/ 379 w 1813"/>
                <a:gd name="T71" fmla="*/ 579 h 880"/>
                <a:gd name="T72" fmla="*/ 379 w 1813"/>
                <a:gd name="T73" fmla="*/ 579 h 880"/>
                <a:gd name="T74" fmla="*/ 490 w 1813"/>
                <a:gd name="T75" fmla="*/ 653 h 880"/>
                <a:gd name="T76" fmla="*/ 672 w 1813"/>
                <a:gd name="T77" fmla="*/ 717 h 880"/>
                <a:gd name="T78" fmla="*/ 774 w 1813"/>
                <a:gd name="T79" fmla="*/ 880 h 880"/>
                <a:gd name="T80" fmla="*/ 897 w 1813"/>
                <a:gd name="T81" fmla="*/ 738 h 880"/>
                <a:gd name="T82" fmla="*/ 945 w 1813"/>
                <a:gd name="T83" fmla="*/ 785 h 880"/>
                <a:gd name="T84" fmla="*/ 954 w 1813"/>
                <a:gd name="T85" fmla="*/ 864 h 880"/>
                <a:gd name="T86" fmla="*/ 1020 w 1813"/>
                <a:gd name="T87" fmla="*/ 866 h 880"/>
                <a:gd name="T88" fmla="*/ 1030 w 1813"/>
                <a:gd name="T89" fmla="*/ 769 h 880"/>
                <a:gd name="T90" fmla="*/ 1117 w 1813"/>
                <a:gd name="T91" fmla="*/ 733 h 880"/>
                <a:gd name="T92" fmla="*/ 1151 w 1813"/>
                <a:gd name="T93" fmla="*/ 553 h 880"/>
                <a:gd name="T94" fmla="*/ 1226 w 1813"/>
                <a:gd name="T95" fmla="*/ 603 h 880"/>
                <a:gd name="T96" fmla="*/ 1269 w 1813"/>
                <a:gd name="T97" fmla="*/ 517 h 880"/>
                <a:gd name="T98" fmla="*/ 1361 w 1813"/>
                <a:gd name="T99" fmla="*/ 387 h 880"/>
                <a:gd name="T100" fmla="*/ 1177 w 1813"/>
                <a:gd name="T101" fmla="*/ 385 h 880"/>
                <a:gd name="T102" fmla="*/ 1309 w 1813"/>
                <a:gd name="T103" fmla="*/ 359 h 880"/>
                <a:gd name="T104" fmla="*/ 1593 w 1813"/>
                <a:gd name="T105" fmla="*/ 261 h 880"/>
                <a:gd name="T106" fmla="*/ 1813 w 1813"/>
                <a:gd name="T107" fmla="*/ 226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13" h="880">
                  <a:moveTo>
                    <a:pt x="1813" y="226"/>
                  </a:moveTo>
                  <a:lnTo>
                    <a:pt x="1806" y="152"/>
                  </a:lnTo>
                  <a:lnTo>
                    <a:pt x="1577" y="140"/>
                  </a:lnTo>
                  <a:lnTo>
                    <a:pt x="1382" y="86"/>
                  </a:lnTo>
                  <a:lnTo>
                    <a:pt x="1039" y="74"/>
                  </a:lnTo>
                  <a:lnTo>
                    <a:pt x="1044" y="0"/>
                  </a:lnTo>
                  <a:lnTo>
                    <a:pt x="904" y="24"/>
                  </a:lnTo>
                  <a:lnTo>
                    <a:pt x="904" y="24"/>
                  </a:lnTo>
                  <a:lnTo>
                    <a:pt x="831" y="93"/>
                  </a:lnTo>
                  <a:lnTo>
                    <a:pt x="722" y="88"/>
                  </a:lnTo>
                  <a:lnTo>
                    <a:pt x="646" y="150"/>
                  </a:lnTo>
                  <a:lnTo>
                    <a:pt x="526" y="155"/>
                  </a:lnTo>
                  <a:lnTo>
                    <a:pt x="526" y="155"/>
                  </a:lnTo>
                  <a:lnTo>
                    <a:pt x="388" y="216"/>
                  </a:lnTo>
                  <a:lnTo>
                    <a:pt x="393" y="166"/>
                  </a:lnTo>
                  <a:lnTo>
                    <a:pt x="320" y="140"/>
                  </a:lnTo>
                  <a:lnTo>
                    <a:pt x="287" y="117"/>
                  </a:lnTo>
                  <a:lnTo>
                    <a:pt x="227" y="131"/>
                  </a:lnTo>
                  <a:lnTo>
                    <a:pt x="159" y="200"/>
                  </a:lnTo>
                  <a:lnTo>
                    <a:pt x="135" y="238"/>
                  </a:lnTo>
                  <a:lnTo>
                    <a:pt x="88" y="266"/>
                  </a:lnTo>
                  <a:lnTo>
                    <a:pt x="85" y="304"/>
                  </a:lnTo>
                  <a:lnTo>
                    <a:pt x="114" y="318"/>
                  </a:lnTo>
                  <a:lnTo>
                    <a:pt x="114" y="318"/>
                  </a:lnTo>
                  <a:lnTo>
                    <a:pt x="142" y="297"/>
                  </a:lnTo>
                  <a:lnTo>
                    <a:pt x="163" y="351"/>
                  </a:lnTo>
                  <a:lnTo>
                    <a:pt x="197" y="337"/>
                  </a:lnTo>
                  <a:lnTo>
                    <a:pt x="206" y="290"/>
                  </a:lnTo>
                  <a:lnTo>
                    <a:pt x="211" y="245"/>
                  </a:lnTo>
                  <a:lnTo>
                    <a:pt x="268" y="200"/>
                  </a:lnTo>
                  <a:lnTo>
                    <a:pt x="239" y="257"/>
                  </a:lnTo>
                  <a:lnTo>
                    <a:pt x="253" y="290"/>
                  </a:lnTo>
                  <a:lnTo>
                    <a:pt x="303" y="285"/>
                  </a:lnTo>
                  <a:lnTo>
                    <a:pt x="303" y="285"/>
                  </a:lnTo>
                  <a:lnTo>
                    <a:pt x="303" y="285"/>
                  </a:lnTo>
                  <a:lnTo>
                    <a:pt x="303" y="285"/>
                  </a:lnTo>
                  <a:lnTo>
                    <a:pt x="301" y="304"/>
                  </a:lnTo>
                  <a:lnTo>
                    <a:pt x="303" y="285"/>
                  </a:lnTo>
                  <a:lnTo>
                    <a:pt x="234" y="332"/>
                  </a:lnTo>
                  <a:lnTo>
                    <a:pt x="220" y="373"/>
                  </a:lnTo>
                  <a:lnTo>
                    <a:pt x="142" y="373"/>
                  </a:lnTo>
                  <a:lnTo>
                    <a:pt x="119" y="354"/>
                  </a:lnTo>
                  <a:lnTo>
                    <a:pt x="66" y="413"/>
                  </a:lnTo>
                  <a:lnTo>
                    <a:pt x="0" y="444"/>
                  </a:lnTo>
                  <a:lnTo>
                    <a:pt x="24" y="506"/>
                  </a:lnTo>
                  <a:lnTo>
                    <a:pt x="62" y="520"/>
                  </a:lnTo>
                  <a:lnTo>
                    <a:pt x="128" y="491"/>
                  </a:lnTo>
                  <a:lnTo>
                    <a:pt x="175" y="551"/>
                  </a:lnTo>
                  <a:lnTo>
                    <a:pt x="175" y="551"/>
                  </a:lnTo>
                  <a:lnTo>
                    <a:pt x="249" y="548"/>
                  </a:lnTo>
                  <a:lnTo>
                    <a:pt x="249" y="548"/>
                  </a:lnTo>
                  <a:lnTo>
                    <a:pt x="322" y="477"/>
                  </a:lnTo>
                  <a:lnTo>
                    <a:pt x="388" y="489"/>
                  </a:lnTo>
                  <a:lnTo>
                    <a:pt x="419" y="508"/>
                  </a:lnTo>
                  <a:lnTo>
                    <a:pt x="490" y="551"/>
                  </a:lnTo>
                  <a:lnTo>
                    <a:pt x="490" y="551"/>
                  </a:lnTo>
                  <a:lnTo>
                    <a:pt x="490" y="551"/>
                  </a:lnTo>
                  <a:lnTo>
                    <a:pt x="478" y="494"/>
                  </a:lnTo>
                  <a:lnTo>
                    <a:pt x="500" y="472"/>
                  </a:lnTo>
                  <a:lnTo>
                    <a:pt x="500" y="472"/>
                  </a:lnTo>
                  <a:lnTo>
                    <a:pt x="540" y="465"/>
                  </a:lnTo>
                  <a:lnTo>
                    <a:pt x="521" y="508"/>
                  </a:lnTo>
                  <a:lnTo>
                    <a:pt x="547" y="534"/>
                  </a:lnTo>
                  <a:lnTo>
                    <a:pt x="533" y="584"/>
                  </a:lnTo>
                  <a:lnTo>
                    <a:pt x="490" y="551"/>
                  </a:lnTo>
                  <a:lnTo>
                    <a:pt x="419" y="508"/>
                  </a:lnTo>
                  <a:lnTo>
                    <a:pt x="403" y="536"/>
                  </a:lnTo>
                  <a:lnTo>
                    <a:pt x="339" y="527"/>
                  </a:lnTo>
                  <a:lnTo>
                    <a:pt x="339" y="527"/>
                  </a:lnTo>
                  <a:lnTo>
                    <a:pt x="282" y="546"/>
                  </a:lnTo>
                  <a:lnTo>
                    <a:pt x="310" y="589"/>
                  </a:lnTo>
                  <a:lnTo>
                    <a:pt x="379" y="579"/>
                  </a:lnTo>
                  <a:lnTo>
                    <a:pt x="379" y="579"/>
                  </a:lnTo>
                  <a:lnTo>
                    <a:pt x="379" y="579"/>
                  </a:lnTo>
                  <a:lnTo>
                    <a:pt x="379" y="631"/>
                  </a:lnTo>
                  <a:lnTo>
                    <a:pt x="490" y="653"/>
                  </a:lnTo>
                  <a:lnTo>
                    <a:pt x="582" y="695"/>
                  </a:lnTo>
                  <a:lnTo>
                    <a:pt x="672" y="717"/>
                  </a:lnTo>
                  <a:lnTo>
                    <a:pt x="736" y="802"/>
                  </a:lnTo>
                  <a:lnTo>
                    <a:pt x="774" y="880"/>
                  </a:lnTo>
                  <a:lnTo>
                    <a:pt x="800" y="793"/>
                  </a:lnTo>
                  <a:lnTo>
                    <a:pt x="897" y="738"/>
                  </a:lnTo>
                  <a:lnTo>
                    <a:pt x="923" y="802"/>
                  </a:lnTo>
                  <a:lnTo>
                    <a:pt x="945" y="785"/>
                  </a:lnTo>
                  <a:lnTo>
                    <a:pt x="945" y="785"/>
                  </a:lnTo>
                  <a:lnTo>
                    <a:pt x="954" y="864"/>
                  </a:lnTo>
                  <a:lnTo>
                    <a:pt x="973" y="823"/>
                  </a:lnTo>
                  <a:lnTo>
                    <a:pt x="1020" y="866"/>
                  </a:lnTo>
                  <a:lnTo>
                    <a:pt x="1063" y="823"/>
                  </a:lnTo>
                  <a:lnTo>
                    <a:pt x="1030" y="769"/>
                  </a:lnTo>
                  <a:lnTo>
                    <a:pt x="1046" y="738"/>
                  </a:lnTo>
                  <a:lnTo>
                    <a:pt x="1117" y="733"/>
                  </a:lnTo>
                  <a:lnTo>
                    <a:pt x="1177" y="660"/>
                  </a:lnTo>
                  <a:lnTo>
                    <a:pt x="1151" y="553"/>
                  </a:lnTo>
                  <a:lnTo>
                    <a:pt x="1214" y="553"/>
                  </a:lnTo>
                  <a:lnTo>
                    <a:pt x="1226" y="603"/>
                  </a:lnTo>
                  <a:lnTo>
                    <a:pt x="1269" y="520"/>
                  </a:lnTo>
                  <a:lnTo>
                    <a:pt x="1269" y="517"/>
                  </a:lnTo>
                  <a:lnTo>
                    <a:pt x="1359" y="465"/>
                  </a:lnTo>
                  <a:lnTo>
                    <a:pt x="1361" y="387"/>
                  </a:lnTo>
                  <a:lnTo>
                    <a:pt x="1309" y="359"/>
                  </a:lnTo>
                  <a:lnTo>
                    <a:pt x="1177" y="385"/>
                  </a:lnTo>
                  <a:lnTo>
                    <a:pt x="1177" y="385"/>
                  </a:lnTo>
                  <a:lnTo>
                    <a:pt x="1309" y="359"/>
                  </a:lnTo>
                  <a:lnTo>
                    <a:pt x="1397" y="292"/>
                  </a:lnTo>
                  <a:lnTo>
                    <a:pt x="1593" y="261"/>
                  </a:lnTo>
                  <a:lnTo>
                    <a:pt x="1655" y="299"/>
                  </a:lnTo>
                  <a:lnTo>
                    <a:pt x="1813" y="2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Rectangle 21"/>
            <p:cNvSpPr>
              <a:spLocks noChangeArrowheads="1"/>
            </p:cNvSpPr>
            <p:nvPr/>
          </p:nvSpPr>
          <p:spPr bwMode="auto">
            <a:xfrm>
              <a:off x="6438901" y="30241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Freeform 22"/>
            <p:cNvSpPr/>
            <p:nvPr/>
          </p:nvSpPr>
          <p:spPr bwMode="auto">
            <a:xfrm>
              <a:off x="4286251" y="3111500"/>
              <a:ext cx="180975" cy="120650"/>
            </a:xfrm>
            <a:custGeom>
              <a:avLst/>
              <a:gdLst>
                <a:gd name="T0" fmla="*/ 76 w 114"/>
                <a:gd name="T1" fmla="*/ 0 h 76"/>
                <a:gd name="T2" fmla="*/ 76 w 114"/>
                <a:gd name="T3" fmla="*/ 0 h 76"/>
                <a:gd name="T4" fmla="*/ 0 w 114"/>
                <a:gd name="T5" fmla="*/ 0 h 76"/>
                <a:gd name="T6" fmla="*/ 19 w 114"/>
                <a:gd name="T7" fmla="*/ 71 h 76"/>
                <a:gd name="T8" fmla="*/ 66 w 114"/>
                <a:gd name="T9" fmla="*/ 76 h 76"/>
                <a:gd name="T10" fmla="*/ 114 w 114"/>
                <a:gd name="T11" fmla="*/ 14 h 76"/>
                <a:gd name="T12" fmla="*/ 76 w 114"/>
                <a:gd name="T13" fmla="*/ 0 h 76"/>
                <a:gd name="T14" fmla="*/ 76 w 114"/>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76">
                  <a:moveTo>
                    <a:pt x="76" y="0"/>
                  </a:moveTo>
                  <a:lnTo>
                    <a:pt x="76" y="0"/>
                  </a:lnTo>
                  <a:lnTo>
                    <a:pt x="0" y="0"/>
                  </a:lnTo>
                  <a:lnTo>
                    <a:pt x="19" y="71"/>
                  </a:lnTo>
                  <a:lnTo>
                    <a:pt x="66" y="76"/>
                  </a:lnTo>
                  <a:lnTo>
                    <a:pt x="114" y="14"/>
                  </a:lnTo>
                  <a:lnTo>
                    <a:pt x="76" y="0"/>
                  </a:ln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Freeform 23"/>
            <p:cNvSpPr/>
            <p:nvPr/>
          </p:nvSpPr>
          <p:spPr bwMode="auto">
            <a:xfrm>
              <a:off x="4170363" y="3216275"/>
              <a:ext cx="1017588" cy="1144588"/>
            </a:xfrm>
            <a:custGeom>
              <a:avLst/>
              <a:gdLst>
                <a:gd name="T0" fmla="*/ 258 w 641"/>
                <a:gd name="T1" fmla="*/ 36 h 721"/>
                <a:gd name="T2" fmla="*/ 232 w 641"/>
                <a:gd name="T3" fmla="*/ 0 h 721"/>
                <a:gd name="T4" fmla="*/ 232 w 641"/>
                <a:gd name="T5" fmla="*/ 0 h 721"/>
                <a:gd name="T6" fmla="*/ 232 w 641"/>
                <a:gd name="T7" fmla="*/ 0 h 721"/>
                <a:gd name="T8" fmla="*/ 109 w 641"/>
                <a:gd name="T9" fmla="*/ 21 h 721"/>
                <a:gd name="T10" fmla="*/ 19 w 641"/>
                <a:gd name="T11" fmla="*/ 135 h 721"/>
                <a:gd name="T12" fmla="*/ 19 w 641"/>
                <a:gd name="T13" fmla="*/ 135 h 721"/>
                <a:gd name="T14" fmla="*/ 0 w 641"/>
                <a:gd name="T15" fmla="*/ 247 h 721"/>
                <a:gd name="T16" fmla="*/ 85 w 641"/>
                <a:gd name="T17" fmla="*/ 339 h 721"/>
                <a:gd name="T18" fmla="*/ 206 w 641"/>
                <a:gd name="T19" fmla="*/ 313 h 721"/>
                <a:gd name="T20" fmla="*/ 260 w 641"/>
                <a:gd name="T21" fmla="*/ 363 h 721"/>
                <a:gd name="T22" fmla="*/ 244 w 641"/>
                <a:gd name="T23" fmla="*/ 389 h 721"/>
                <a:gd name="T24" fmla="*/ 279 w 641"/>
                <a:gd name="T25" fmla="*/ 425 h 721"/>
                <a:gd name="T26" fmla="*/ 279 w 641"/>
                <a:gd name="T27" fmla="*/ 425 h 721"/>
                <a:gd name="T28" fmla="*/ 296 w 641"/>
                <a:gd name="T29" fmla="*/ 489 h 721"/>
                <a:gd name="T30" fmla="*/ 274 w 641"/>
                <a:gd name="T31" fmla="*/ 536 h 721"/>
                <a:gd name="T32" fmla="*/ 296 w 641"/>
                <a:gd name="T33" fmla="*/ 579 h 721"/>
                <a:gd name="T34" fmla="*/ 296 w 641"/>
                <a:gd name="T35" fmla="*/ 624 h 721"/>
                <a:gd name="T36" fmla="*/ 341 w 641"/>
                <a:gd name="T37" fmla="*/ 721 h 721"/>
                <a:gd name="T38" fmla="*/ 400 w 641"/>
                <a:gd name="T39" fmla="*/ 709 h 721"/>
                <a:gd name="T40" fmla="*/ 457 w 641"/>
                <a:gd name="T41" fmla="*/ 662 h 721"/>
                <a:gd name="T42" fmla="*/ 487 w 641"/>
                <a:gd name="T43" fmla="*/ 619 h 721"/>
                <a:gd name="T44" fmla="*/ 485 w 641"/>
                <a:gd name="T45" fmla="*/ 574 h 721"/>
                <a:gd name="T46" fmla="*/ 542 w 641"/>
                <a:gd name="T47" fmla="*/ 524 h 721"/>
                <a:gd name="T48" fmla="*/ 525 w 641"/>
                <a:gd name="T49" fmla="*/ 422 h 721"/>
                <a:gd name="T50" fmla="*/ 594 w 641"/>
                <a:gd name="T51" fmla="*/ 353 h 721"/>
                <a:gd name="T52" fmla="*/ 641 w 641"/>
                <a:gd name="T53" fmla="*/ 268 h 721"/>
                <a:gd name="T54" fmla="*/ 561 w 641"/>
                <a:gd name="T55" fmla="*/ 259 h 721"/>
                <a:gd name="T56" fmla="*/ 509 w 641"/>
                <a:gd name="T57" fmla="*/ 185 h 721"/>
                <a:gd name="T58" fmla="*/ 478 w 641"/>
                <a:gd name="T59" fmla="*/ 126 h 721"/>
                <a:gd name="T60" fmla="*/ 388 w 641"/>
                <a:gd name="T61" fmla="*/ 62 h 721"/>
                <a:gd name="T62" fmla="*/ 331 w 641"/>
                <a:gd name="T63" fmla="*/ 74 h 721"/>
                <a:gd name="T64" fmla="*/ 258 w 641"/>
                <a:gd name="T65" fmla="*/ 36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1" h="721">
                  <a:moveTo>
                    <a:pt x="258" y="36"/>
                  </a:moveTo>
                  <a:lnTo>
                    <a:pt x="232" y="0"/>
                  </a:lnTo>
                  <a:lnTo>
                    <a:pt x="232" y="0"/>
                  </a:lnTo>
                  <a:lnTo>
                    <a:pt x="232" y="0"/>
                  </a:lnTo>
                  <a:lnTo>
                    <a:pt x="109" y="21"/>
                  </a:lnTo>
                  <a:lnTo>
                    <a:pt x="19" y="135"/>
                  </a:lnTo>
                  <a:lnTo>
                    <a:pt x="19" y="135"/>
                  </a:lnTo>
                  <a:lnTo>
                    <a:pt x="0" y="247"/>
                  </a:lnTo>
                  <a:lnTo>
                    <a:pt x="85" y="339"/>
                  </a:lnTo>
                  <a:lnTo>
                    <a:pt x="206" y="313"/>
                  </a:lnTo>
                  <a:lnTo>
                    <a:pt x="260" y="363"/>
                  </a:lnTo>
                  <a:lnTo>
                    <a:pt x="244" y="389"/>
                  </a:lnTo>
                  <a:lnTo>
                    <a:pt x="279" y="425"/>
                  </a:lnTo>
                  <a:lnTo>
                    <a:pt x="279" y="425"/>
                  </a:lnTo>
                  <a:lnTo>
                    <a:pt x="296" y="489"/>
                  </a:lnTo>
                  <a:lnTo>
                    <a:pt x="274" y="536"/>
                  </a:lnTo>
                  <a:lnTo>
                    <a:pt x="296" y="579"/>
                  </a:lnTo>
                  <a:lnTo>
                    <a:pt x="296" y="624"/>
                  </a:lnTo>
                  <a:lnTo>
                    <a:pt x="341" y="721"/>
                  </a:lnTo>
                  <a:lnTo>
                    <a:pt x="400" y="709"/>
                  </a:lnTo>
                  <a:lnTo>
                    <a:pt x="457" y="662"/>
                  </a:lnTo>
                  <a:lnTo>
                    <a:pt x="487" y="619"/>
                  </a:lnTo>
                  <a:lnTo>
                    <a:pt x="485" y="574"/>
                  </a:lnTo>
                  <a:lnTo>
                    <a:pt x="542" y="524"/>
                  </a:lnTo>
                  <a:lnTo>
                    <a:pt x="525" y="422"/>
                  </a:lnTo>
                  <a:lnTo>
                    <a:pt x="594" y="353"/>
                  </a:lnTo>
                  <a:lnTo>
                    <a:pt x="641" y="268"/>
                  </a:lnTo>
                  <a:lnTo>
                    <a:pt x="561" y="259"/>
                  </a:lnTo>
                  <a:lnTo>
                    <a:pt x="509" y="185"/>
                  </a:lnTo>
                  <a:lnTo>
                    <a:pt x="478" y="126"/>
                  </a:lnTo>
                  <a:lnTo>
                    <a:pt x="388" y="62"/>
                  </a:lnTo>
                  <a:lnTo>
                    <a:pt x="331" y="74"/>
                  </a:lnTo>
                  <a:lnTo>
                    <a:pt x="25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Rectangle 24"/>
            <p:cNvSpPr>
              <a:spLocks noChangeArrowheads="1"/>
            </p:cNvSpPr>
            <p:nvPr/>
          </p:nvSpPr>
          <p:spPr bwMode="auto">
            <a:xfrm>
              <a:off x="4816476" y="3883025"/>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Freeform 25"/>
            <p:cNvSpPr/>
            <p:nvPr/>
          </p:nvSpPr>
          <p:spPr bwMode="auto">
            <a:xfrm>
              <a:off x="5064126" y="4017963"/>
              <a:ext cx="109538" cy="195263"/>
            </a:xfrm>
            <a:custGeom>
              <a:avLst/>
              <a:gdLst>
                <a:gd name="T0" fmla="*/ 19 w 69"/>
                <a:gd name="T1" fmla="*/ 59 h 123"/>
                <a:gd name="T2" fmla="*/ 0 w 69"/>
                <a:gd name="T3" fmla="*/ 83 h 123"/>
                <a:gd name="T4" fmla="*/ 17 w 69"/>
                <a:gd name="T5" fmla="*/ 123 h 123"/>
                <a:gd name="T6" fmla="*/ 47 w 69"/>
                <a:gd name="T7" fmla="*/ 100 h 123"/>
                <a:gd name="T8" fmla="*/ 19 w 69"/>
                <a:gd name="T9" fmla="*/ 59 h 123"/>
                <a:gd name="T10" fmla="*/ 47 w 69"/>
                <a:gd name="T11" fmla="*/ 100 h 123"/>
                <a:gd name="T12" fmla="*/ 69 w 69"/>
                <a:gd name="T13" fmla="*/ 0 h 123"/>
                <a:gd name="T14" fmla="*/ 24 w 69"/>
                <a:gd name="T15" fmla="*/ 19 h 123"/>
                <a:gd name="T16" fmla="*/ 19 w 69"/>
                <a:gd name="T17" fmla="*/ 5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23">
                  <a:moveTo>
                    <a:pt x="19" y="59"/>
                  </a:moveTo>
                  <a:lnTo>
                    <a:pt x="0" y="83"/>
                  </a:lnTo>
                  <a:lnTo>
                    <a:pt x="17" y="123"/>
                  </a:lnTo>
                  <a:lnTo>
                    <a:pt x="47" y="100"/>
                  </a:lnTo>
                  <a:lnTo>
                    <a:pt x="19" y="59"/>
                  </a:lnTo>
                  <a:lnTo>
                    <a:pt x="47" y="100"/>
                  </a:lnTo>
                  <a:lnTo>
                    <a:pt x="69" y="0"/>
                  </a:lnTo>
                  <a:lnTo>
                    <a:pt x="24" y="19"/>
                  </a:lnTo>
                  <a:lnTo>
                    <a:pt x="19"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Freeform 26"/>
            <p:cNvSpPr/>
            <p:nvPr/>
          </p:nvSpPr>
          <p:spPr bwMode="auto">
            <a:xfrm>
              <a:off x="4271963" y="2884488"/>
              <a:ext cx="71438" cy="84138"/>
            </a:xfrm>
            <a:custGeom>
              <a:avLst/>
              <a:gdLst>
                <a:gd name="T0" fmla="*/ 45 w 45"/>
                <a:gd name="T1" fmla="*/ 0 h 53"/>
                <a:gd name="T2" fmla="*/ 4 w 45"/>
                <a:gd name="T3" fmla="*/ 7 h 53"/>
                <a:gd name="T4" fmla="*/ 0 w 45"/>
                <a:gd name="T5" fmla="*/ 38 h 53"/>
                <a:gd name="T6" fmla="*/ 16 w 45"/>
                <a:gd name="T7" fmla="*/ 53 h 53"/>
                <a:gd name="T8" fmla="*/ 45 w 45"/>
                <a:gd name="T9" fmla="*/ 0 h 53"/>
              </a:gdLst>
              <a:ahLst/>
              <a:cxnLst>
                <a:cxn ang="0">
                  <a:pos x="T0" y="T1"/>
                </a:cxn>
                <a:cxn ang="0">
                  <a:pos x="T2" y="T3"/>
                </a:cxn>
                <a:cxn ang="0">
                  <a:pos x="T4" y="T5"/>
                </a:cxn>
                <a:cxn ang="0">
                  <a:pos x="T6" y="T7"/>
                </a:cxn>
                <a:cxn ang="0">
                  <a:pos x="T8" y="T9"/>
                </a:cxn>
              </a:cxnLst>
              <a:rect l="0" t="0" r="r" b="b"/>
              <a:pathLst>
                <a:path w="45" h="53">
                  <a:moveTo>
                    <a:pt x="45" y="0"/>
                  </a:moveTo>
                  <a:lnTo>
                    <a:pt x="4" y="7"/>
                  </a:lnTo>
                  <a:lnTo>
                    <a:pt x="0" y="38"/>
                  </a:lnTo>
                  <a:lnTo>
                    <a:pt x="16" y="53"/>
                  </a:ln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Freeform 27"/>
            <p:cNvSpPr/>
            <p:nvPr/>
          </p:nvSpPr>
          <p:spPr bwMode="auto">
            <a:xfrm>
              <a:off x="4335463" y="2790825"/>
              <a:ext cx="115888" cy="192088"/>
            </a:xfrm>
            <a:custGeom>
              <a:avLst/>
              <a:gdLst>
                <a:gd name="T0" fmla="*/ 16 w 73"/>
                <a:gd name="T1" fmla="*/ 93 h 121"/>
                <a:gd name="T2" fmla="*/ 19 w 73"/>
                <a:gd name="T3" fmla="*/ 121 h 121"/>
                <a:gd name="T4" fmla="*/ 61 w 73"/>
                <a:gd name="T5" fmla="*/ 112 h 121"/>
                <a:gd name="T6" fmla="*/ 73 w 73"/>
                <a:gd name="T7" fmla="*/ 95 h 121"/>
                <a:gd name="T8" fmla="*/ 54 w 73"/>
                <a:gd name="T9" fmla="*/ 69 h 121"/>
                <a:gd name="T10" fmla="*/ 35 w 73"/>
                <a:gd name="T11" fmla="*/ 43 h 121"/>
                <a:gd name="T12" fmla="*/ 33 w 73"/>
                <a:gd name="T13" fmla="*/ 0 h 121"/>
                <a:gd name="T14" fmla="*/ 0 w 73"/>
                <a:gd name="T15" fmla="*/ 33 h 121"/>
                <a:gd name="T16" fmla="*/ 5 w 73"/>
                <a:gd name="T17" fmla="*/ 59 h 121"/>
                <a:gd name="T18" fmla="*/ 31 w 73"/>
                <a:gd name="T19" fmla="*/ 66 h 121"/>
                <a:gd name="T20" fmla="*/ 16 w 73"/>
                <a:gd name="T21" fmla="*/ 9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121">
                  <a:moveTo>
                    <a:pt x="16" y="93"/>
                  </a:moveTo>
                  <a:lnTo>
                    <a:pt x="19" y="121"/>
                  </a:lnTo>
                  <a:lnTo>
                    <a:pt x="61" y="112"/>
                  </a:lnTo>
                  <a:lnTo>
                    <a:pt x="73" y="95"/>
                  </a:lnTo>
                  <a:lnTo>
                    <a:pt x="54" y="69"/>
                  </a:lnTo>
                  <a:lnTo>
                    <a:pt x="35" y="43"/>
                  </a:lnTo>
                  <a:lnTo>
                    <a:pt x="33" y="0"/>
                  </a:lnTo>
                  <a:lnTo>
                    <a:pt x="0" y="33"/>
                  </a:lnTo>
                  <a:lnTo>
                    <a:pt x="5" y="59"/>
                  </a:lnTo>
                  <a:lnTo>
                    <a:pt x="31" y="66"/>
                  </a:lnTo>
                  <a:lnTo>
                    <a:pt x="16"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Freeform 28"/>
            <p:cNvSpPr/>
            <p:nvPr/>
          </p:nvSpPr>
          <p:spPr bwMode="auto">
            <a:xfrm>
              <a:off x="3340101" y="2098675"/>
              <a:ext cx="877888" cy="673100"/>
            </a:xfrm>
            <a:custGeom>
              <a:avLst/>
              <a:gdLst>
                <a:gd name="T0" fmla="*/ 553 w 553"/>
                <a:gd name="T1" fmla="*/ 40 h 424"/>
                <a:gd name="T2" fmla="*/ 466 w 553"/>
                <a:gd name="T3" fmla="*/ 21 h 424"/>
                <a:gd name="T4" fmla="*/ 464 w 553"/>
                <a:gd name="T5" fmla="*/ 19 h 424"/>
                <a:gd name="T6" fmla="*/ 312 w 553"/>
                <a:gd name="T7" fmla="*/ 0 h 424"/>
                <a:gd name="T8" fmla="*/ 184 w 553"/>
                <a:gd name="T9" fmla="*/ 21 h 424"/>
                <a:gd name="T10" fmla="*/ 52 w 553"/>
                <a:gd name="T11" fmla="*/ 64 h 424"/>
                <a:gd name="T12" fmla="*/ 0 w 553"/>
                <a:gd name="T13" fmla="*/ 106 h 424"/>
                <a:gd name="T14" fmla="*/ 16 w 553"/>
                <a:gd name="T15" fmla="*/ 147 h 424"/>
                <a:gd name="T16" fmla="*/ 64 w 553"/>
                <a:gd name="T17" fmla="*/ 149 h 424"/>
                <a:gd name="T18" fmla="*/ 142 w 553"/>
                <a:gd name="T19" fmla="*/ 189 h 424"/>
                <a:gd name="T20" fmla="*/ 201 w 553"/>
                <a:gd name="T21" fmla="*/ 261 h 424"/>
                <a:gd name="T22" fmla="*/ 172 w 553"/>
                <a:gd name="T23" fmla="*/ 315 h 424"/>
                <a:gd name="T24" fmla="*/ 220 w 553"/>
                <a:gd name="T25" fmla="*/ 405 h 424"/>
                <a:gd name="T26" fmla="*/ 272 w 553"/>
                <a:gd name="T27" fmla="*/ 424 h 424"/>
                <a:gd name="T28" fmla="*/ 295 w 553"/>
                <a:gd name="T29" fmla="*/ 351 h 424"/>
                <a:gd name="T30" fmla="*/ 383 w 553"/>
                <a:gd name="T31" fmla="*/ 303 h 424"/>
                <a:gd name="T32" fmla="*/ 459 w 553"/>
                <a:gd name="T33" fmla="*/ 265 h 424"/>
                <a:gd name="T34" fmla="*/ 490 w 553"/>
                <a:gd name="T35" fmla="*/ 154 h 424"/>
                <a:gd name="T36" fmla="*/ 553 w 553"/>
                <a:gd name="T37" fmla="*/ 4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3" h="424">
                  <a:moveTo>
                    <a:pt x="553" y="40"/>
                  </a:moveTo>
                  <a:lnTo>
                    <a:pt x="466" y="21"/>
                  </a:lnTo>
                  <a:lnTo>
                    <a:pt x="464" y="19"/>
                  </a:lnTo>
                  <a:lnTo>
                    <a:pt x="312" y="0"/>
                  </a:lnTo>
                  <a:lnTo>
                    <a:pt x="184" y="21"/>
                  </a:lnTo>
                  <a:lnTo>
                    <a:pt x="52" y="64"/>
                  </a:lnTo>
                  <a:lnTo>
                    <a:pt x="0" y="106"/>
                  </a:lnTo>
                  <a:lnTo>
                    <a:pt x="16" y="147"/>
                  </a:lnTo>
                  <a:lnTo>
                    <a:pt x="64" y="149"/>
                  </a:lnTo>
                  <a:lnTo>
                    <a:pt x="142" y="189"/>
                  </a:lnTo>
                  <a:lnTo>
                    <a:pt x="201" y="261"/>
                  </a:lnTo>
                  <a:lnTo>
                    <a:pt x="172" y="315"/>
                  </a:lnTo>
                  <a:lnTo>
                    <a:pt x="220" y="405"/>
                  </a:lnTo>
                  <a:lnTo>
                    <a:pt x="272" y="424"/>
                  </a:lnTo>
                  <a:lnTo>
                    <a:pt x="295" y="351"/>
                  </a:lnTo>
                  <a:lnTo>
                    <a:pt x="383" y="303"/>
                  </a:lnTo>
                  <a:lnTo>
                    <a:pt x="459" y="265"/>
                  </a:lnTo>
                  <a:lnTo>
                    <a:pt x="490" y="154"/>
                  </a:lnTo>
                  <a:lnTo>
                    <a:pt x="55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Freeform 29"/>
            <p:cNvSpPr/>
            <p:nvPr/>
          </p:nvSpPr>
          <p:spPr bwMode="auto">
            <a:xfrm>
              <a:off x="2955926" y="2109788"/>
              <a:ext cx="544513" cy="225425"/>
            </a:xfrm>
            <a:custGeom>
              <a:avLst/>
              <a:gdLst>
                <a:gd name="T0" fmla="*/ 121 w 343"/>
                <a:gd name="T1" fmla="*/ 88 h 142"/>
                <a:gd name="T2" fmla="*/ 74 w 343"/>
                <a:gd name="T3" fmla="*/ 142 h 142"/>
                <a:gd name="T4" fmla="*/ 175 w 343"/>
                <a:gd name="T5" fmla="*/ 135 h 142"/>
                <a:gd name="T6" fmla="*/ 216 w 343"/>
                <a:gd name="T7" fmla="*/ 73 h 142"/>
                <a:gd name="T8" fmla="*/ 284 w 343"/>
                <a:gd name="T9" fmla="*/ 50 h 142"/>
                <a:gd name="T10" fmla="*/ 343 w 343"/>
                <a:gd name="T11" fmla="*/ 16 h 142"/>
                <a:gd name="T12" fmla="*/ 263 w 343"/>
                <a:gd name="T13" fmla="*/ 7 h 142"/>
                <a:gd name="T14" fmla="*/ 263 w 343"/>
                <a:gd name="T15" fmla="*/ 7 h 142"/>
                <a:gd name="T16" fmla="*/ 180 w 343"/>
                <a:gd name="T17" fmla="*/ 0 h 142"/>
                <a:gd name="T18" fmla="*/ 69 w 343"/>
                <a:gd name="T19" fmla="*/ 24 h 142"/>
                <a:gd name="T20" fmla="*/ 0 w 343"/>
                <a:gd name="T21" fmla="*/ 69 h 142"/>
                <a:gd name="T22" fmla="*/ 64 w 343"/>
                <a:gd name="T23" fmla="*/ 104 h 142"/>
                <a:gd name="T24" fmla="*/ 121 w 343"/>
                <a:gd name="T25" fmla="*/ 8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3" h="142">
                  <a:moveTo>
                    <a:pt x="121" y="88"/>
                  </a:moveTo>
                  <a:lnTo>
                    <a:pt x="74" y="142"/>
                  </a:lnTo>
                  <a:lnTo>
                    <a:pt x="175" y="135"/>
                  </a:lnTo>
                  <a:lnTo>
                    <a:pt x="216" y="73"/>
                  </a:lnTo>
                  <a:lnTo>
                    <a:pt x="284" y="50"/>
                  </a:lnTo>
                  <a:lnTo>
                    <a:pt x="343" y="16"/>
                  </a:lnTo>
                  <a:lnTo>
                    <a:pt x="263" y="7"/>
                  </a:lnTo>
                  <a:lnTo>
                    <a:pt x="263" y="7"/>
                  </a:lnTo>
                  <a:lnTo>
                    <a:pt x="180" y="0"/>
                  </a:lnTo>
                  <a:lnTo>
                    <a:pt x="69" y="24"/>
                  </a:lnTo>
                  <a:lnTo>
                    <a:pt x="0" y="69"/>
                  </a:lnTo>
                  <a:lnTo>
                    <a:pt x="64" y="104"/>
                  </a:lnTo>
                  <a:lnTo>
                    <a:pt x="121"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Freeform 30"/>
            <p:cNvSpPr/>
            <p:nvPr/>
          </p:nvSpPr>
          <p:spPr bwMode="auto">
            <a:xfrm>
              <a:off x="3057526" y="2422525"/>
              <a:ext cx="447675" cy="307975"/>
            </a:xfrm>
            <a:custGeom>
              <a:avLst/>
              <a:gdLst>
                <a:gd name="T0" fmla="*/ 185 w 282"/>
                <a:gd name="T1" fmla="*/ 47 h 194"/>
                <a:gd name="T2" fmla="*/ 109 w 282"/>
                <a:gd name="T3" fmla="*/ 0 h 194"/>
                <a:gd name="T4" fmla="*/ 43 w 282"/>
                <a:gd name="T5" fmla="*/ 0 h 194"/>
                <a:gd name="T6" fmla="*/ 0 w 282"/>
                <a:gd name="T7" fmla="*/ 21 h 194"/>
                <a:gd name="T8" fmla="*/ 26 w 282"/>
                <a:gd name="T9" fmla="*/ 66 h 194"/>
                <a:gd name="T10" fmla="*/ 109 w 282"/>
                <a:gd name="T11" fmla="*/ 57 h 194"/>
                <a:gd name="T12" fmla="*/ 175 w 282"/>
                <a:gd name="T13" fmla="*/ 111 h 194"/>
                <a:gd name="T14" fmla="*/ 118 w 282"/>
                <a:gd name="T15" fmla="*/ 147 h 194"/>
                <a:gd name="T16" fmla="*/ 220 w 282"/>
                <a:gd name="T17" fmla="*/ 194 h 194"/>
                <a:gd name="T18" fmla="*/ 237 w 282"/>
                <a:gd name="T19" fmla="*/ 147 h 194"/>
                <a:gd name="T20" fmla="*/ 230 w 282"/>
                <a:gd name="T21" fmla="*/ 123 h 194"/>
                <a:gd name="T22" fmla="*/ 282 w 282"/>
                <a:gd name="T23" fmla="*/ 123 h 194"/>
                <a:gd name="T24" fmla="*/ 185 w 282"/>
                <a:gd name="T25" fmla="*/ 4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194">
                  <a:moveTo>
                    <a:pt x="185" y="47"/>
                  </a:moveTo>
                  <a:lnTo>
                    <a:pt x="109" y="0"/>
                  </a:lnTo>
                  <a:lnTo>
                    <a:pt x="43" y="0"/>
                  </a:lnTo>
                  <a:lnTo>
                    <a:pt x="0" y="21"/>
                  </a:lnTo>
                  <a:lnTo>
                    <a:pt x="26" y="66"/>
                  </a:lnTo>
                  <a:lnTo>
                    <a:pt x="109" y="57"/>
                  </a:lnTo>
                  <a:lnTo>
                    <a:pt x="175" y="111"/>
                  </a:lnTo>
                  <a:lnTo>
                    <a:pt x="118" y="147"/>
                  </a:lnTo>
                  <a:lnTo>
                    <a:pt x="220" y="194"/>
                  </a:lnTo>
                  <a:lnTo>
                    <a:pt x="237" y="147"/>
                  </a:lnTo>
                  <a:lnTo>
                    <a:pt x="230" y="123"/>
                  </a:lnTo>
                  <a:lnTo>
                    <a:pt x="282" y="123"/>
                  </a:lnTo>
                  <a:lnTo>
                    <a:pt x="185"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Freeform 31"/>
            <p:cNvSpPr/>
            <p:nvPr/>
          </p:nvSpPr>
          <p:spPr bwMode="auto">
            <a:xfrm>
              <a:off x="2681288" y="3355975"/>
              <a:ext cx="90488" cy="104775"/>
            </a:xfrm>
            <a:custGeom>
              <a:avLst/>
              <a:gdLst>
                <a:gd name="T0" fmla="*/ 22 w 57"/>
                <a:gd name="T1" fmla="*/ 42 h 66"/>
                <a:gd name="T2" fmla="*/ 57 w 57"/>
                <a:gd name="T3" fmla="*/ 66 h 66"/>
                <a:gd name="T4" fmla="*/ 0 w 57"/>
                <a:gd name="T5" fmla="*/ 0 h 66"/>
                <a:gd name="T6" fmla="*/ 22 w 57"/>
                <a:gd name="T7" fmla="*/ 42 h 66"/>
              </a:gdLst>
              <a:ahLst/>
              <a:cxnLst>
                <a:cxn ang="0">
                  <a:pos x="T0" y="T1"/>
                </a:cxn>
                <a:cxn ang="0">
                  <a:pos x="T2" y="T3"/>
                </a:cxn>
                <a:cxn ang="0">
                  <a:pos x="T4" y="T5"/>
                </a:cxn>
                <a:cxn ang="0">
                  <a:pos x="T6" y="T7"/>
                </a:cxn>
              </a:cxnLst>
              <a:rect l="0" t="0" r="r" b="b"/>
              <a:pathLst>
                <a:path w="57" h="66">
                  <a:moveTo>
                    <a:pt x="22" y="42"/>
                  </a:moveTo>
                  <a:lnTo>
                    <a:pt x="57" y="66"/>
                  </a:lnTo>
                  <a:lnTo>
                    <a:pt x="0" y="0"/>
                  </a:lnTo>
                  <a:lnTo>
                    <a:pt x="22"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Freeform 32"/>
            <p:cNvSpPr>
              <a:spLocks noEditPoints="1"/>
            </p:cNvSpPr>
            <p:nvPr/>
          </p:nvSpPr>
          <p:spPr bwMode="auto">
            <a:xfrm>
              <a:off x="1903413" y="2493963"/>
              <a:ext cx="1673225" cy="1200150"/>
            </a:xfrm>
            <a:custGeom>
              <a:avLst/>
              <a:gdLst>
                <a:gd name="T0" fmla="*/ 926 w 1054"/>
                <a:gd name="T1" fmla="*/ 197 h 756"/>
                <a:gd name="T2" fmla="*/ 848 w 1054"/>
                <a:gd name="T3" fmla="*/ 130 h 756"/>
                <a:gd name="T4" fmla="*/ 826 w 1054"/>
                <a:gd name="T5" fmla="*/ 294 h 756"/>
                <a:gd name="T6" fmla="*/ 682 w 1054"/>
                <a:gd name="T7" fmla="*/ 187 h 756"/>
                <a:gd name="T8" fmla="*/ 815 w 1054"/>
                <a:gd name="T9" fmla="*/ 54 h 756"/>
                <a:gd name="T10" fmla="*/ 675 w 1054"/>
                <a:gd name="T11" fmla="*/ 4 h 756"/>
                <a:gd name="T12" fmla="*/ 471 w 1054"/>
                <a:gd name="T13" fmla="*/ 42 h 756"/>
                <a:gd name="T14" fmla="*/ 471 w 1054"/>
                <a:gd name="T15" fmla="*/ 42 h 756"/>
                <a:gd name="T16" fmla="*/ 467 w 1054"/>
                <a:gd name="T17" fmla="*/ 42 h 756"/>
                <a:gd name="T18" fmla="*/ 351 w 1054"/>
                <a:gd name="T19" fmla="*/ 12 h 756"/>
                <a:gd name="T20" fmla="*/ 247 w 1054"/>
                <a:gd name="T21" fmla="*/ 31 h 756"/>
                <a:gd name="T22" fmla="*/ 3 w 1054"/>
                <a:gd name="T23" fmla="*/ 45 h 756"/>
                <a:gd name="T24" fmla="*/ 0 w 1054"/>
                <a:gd name="T25" fmla="*/ 102 h 756"/>
                <a:gd name="T26" fmla="*/ 31 w 1054"/>
                <a:gd name="T27" fmla="*/ 125 h 756"/>
                <a:gd name="T28" fmla="*/ 83 w 1054"/>
                <a:gd name="T29" fmla="*/ 194 h 756"/>
                <a:gd name="T30" fmla="*/ 147 w 1054"/>
                <a:gd name="T31" fmla="*/ 180 h 756"/>
                <a:gd name="T32" fmla="*/ 341 w 1054"/>
                <a:gd name="T33" fmla="*/ 265 h 756"/>
                <a:gd name="T34" fmla="*/ 408 w 1054"/>
                <a:gd name="T35" fmla="*/ 410 h 756"/>
                <a:gd name="T36" fmla="*/ 476 w 1054"/>
                <a:gd name="T37" fmla="*/ 512 h 756"/>
                <a:gd name="T38" fmla="*/ 495 w 1054"/>
                <a:gd name="T39" fmla="*/ 514 h 756"/>
                <a:gd name="T40" fmla="*/ 533 w 1054"/>
                <a:gd name="T41" fmla="*/ 557 h 756"/>
                <a:gd name="T42" fmla="*/ 595 w 1054"/>
                <a:gd name="T43" fmla="*/ 649 h 756"/>
                <a:gd name="T44" fmla="*/ 715 w 1054"/>
                <a:gd name="T45" fmla="*/ 685 h 756"/>
                <a:gd name="T46" fmla="*/ 786 w 1054"/>
                <a:gd name="T47" fmla="*/ 754 h 756"/>
                <a:gd name="T48" fmla="*/ 791 w 1054"/>
                <a:gd name="T49" fmla="*/ 735 h 756"/>
                <a:gd name="T50" fmla="*/ 753 w 1054"/>
                <a:gd name="T51" fmla="*/ 657 h 756"/>
                <a:gd name="T52" fmla="*/ 718 w 1054"/>
                <a:gd name="T53" fmla="*/ 635 h 756"/>
                <a:gd name="T54" fmla="*/ 654 w 1054"/>
                <a:gd name="T55" fmla="*/ 626 h 756"/>
                <a:gd name="T56" fmla="*/ 696 w 1054"/>
                <a:gd name="T57" fmla="*/ 540 h 756"/>
                <a:gd name="T58" fmla="*/ 793 w 1054"/>
                <a:gd name="T59" fmla="*/ 536 h 756"/>
                <a:gd name="T60" fmla="*/ 819 w 1054"/>
                <a:gd name="T61" fmla="*/ 519 h 756"/>
                <a:gd name="T62" fmla="*/ 879 w 1054"/>
                <a:gd name="T63" fmla="*/ 422 h 756"/>
                <a:gd name="T64" fmla="*/ 976 w 1054"/>
                <a:gd name="T65" fmla="*/ 306 h 756"/>
                <a:gd name="T66" fmla="*/ 976 w 1054"/>
                <a:gd name="T67" fmla="*/ 168 h 756"/>
                <a:gd name="T68" fmla="*/ 782 w 1054"/>
                <a:gd name="T69" fmla="*/ 367 h 756"/>
                <a:gd name="T70" fmla="*/ 753 w 1054"/>
                <a:gd name="T71" fmla="*/ 348 h 756"/>
                <a:gd name="T72" fmla="*/ 737 w 1054"/>
                <a:gd name="T73" fmla="*/ 329 h 756"/>
                <a:gd name="T74" fmla="*/ 791 w 1054"/>
                <a:gd name="T75" fmla="*/ 408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4" h="756">
                  <a:moveTo>
                    <a:pt x="976" y="168"/>
                  </a:moveTo>
                  <a:lnTo>
                    <a:pt x="926" y="197"/>
                  </a:lnTo>
                  <a:lnTo>
                    <a:pt x="924" y="154"/>
                  </a:lnTo>
                  <a:lnTo>
                    <a:pt x="848" y="130"/>
                  </a:lnTo>
                  <a:lnTo>
                    <a:pt x="831" y="249"/>
                  </a:lnTo>
                  <a:lnTo>
                    <a:pt x="826" y="294"/>
                  </a:lnTo>
                  <a:lnTo>
                    <a:pt x="798" y="239"/>
                  </a:lnTo>
                  <a:lnTo>
                    <a:pt x="682" y="187"/>
                  </a:lnTo>
                  <a:lnTo>
                    <a:pt x="744" y="97"/>
                  </a:lnTo>
                  <a:lnTo>
                    <a:pt x="815" y="54"/>
                  </a:lnTo>
                  <a:lnTo>
                    <a:pt x="725" y="40"/>
                  </a:lnTo>
                  <a:lnTo>
                    <a:pt x="675" y="4"/>
                  </a:lnTo>
                  <a:lnTo>
                    <a:pt x="597" y="64"/>
                  </a:lnTo>
                  <a:lnTo>
                    <a:pt x="471" y="42"/>
                  </a:lnTo>
                  <a:lnTo>
                    <a:pt x="471" y="42"/>
                  </a:lnTo>
                  <a:lnTo>
                    <a:pt x="471" y="42"/>
                  </a:lnTo>
                  <a:lnTo>
                    <a:pt x="471" y="42"/>
                  </a:lnTo>
                  <a:lnTo>
                    <a:pt x="467" y="42"/>
                  </a:lnTo>
                  <a:lnTo>
                    <a:pt x="422" y="31"/>
                  </a:lnTo>
                  <a:lnTo>
                    <a:pt x="351" y="12"/>
                  </a:lnTo>
                  <a:lnTo>
                    <a:pt x="247" y="31"/>
                  </a:lnTo>
                  <a:lnTo>
                    <a:pt x="247" y="31"/>
                  </a:lnTo>
                  <a:lnTo>
                    <a:pt x="93" y="0"/>
                  </a:lnTo>
                  <a:lnTo>
                    <a:pt x="3" y="45"/>
                  </a:lnTo>
                  <a:lnTo>
                    <a:pt x="26" y="66"/>
                  </a:lnTo>
                  <a:lnTo>
                    <a:pt x="0" y="102"/>
                  </a:lnTo>
                  <a:lnTo>
                    <a:pt x="69" y="111"/>
                  </a:lnTo>
                  <a:lnTo>
                    <a:pt x="31" y="125"/>
                  </a:lnTo>
                  <a:lnTo>
                    <a:pt x="5" y="163"/>
                  </a:lnTo>
                  <a:lnTo>
                    <a:pt x="83" y="194"/>
                  </a:lnTo>
                  <a:lnTo>
                    <a:pt x="41" y="251"/>
                  </a:lnTo>
                  <a:lnTo>
                    <a:pt x="147" y="180"/>
                  </a:lnTo>
                  <a:lnTo>
                    <a:pt x="244" y="170"/>
                  </a:lnTo>
                  <a:lnTo>
                    <a:pt x="341" y="265"/>
                  </a:lnTo>
                  <a:lnTo>
                    <a:pt x="400" y="332"/>
                  </a:lnTo>
                  <a:lnTo>
                    <a:pt x="408" y="410"/>
                  </a:lnTo>
                  <a:lnTo>
                    <a:pt x="419" y="457"/>
                  </a:lnTo>
                  <a:lnTo>
                    <a:pt x="476" y="512"/>
                  </a:lnTo>
                  <a:lnTo>
                    <a:pt x="490" y="543"/>
                  </a:lnTo>
                  <a:lnTo>
                    <a:pt x="495" y="514"/>
                  </a:lnTo>
                  <a:lnTo>
                    <a:pt x="495" y="514"/>
                  </a:lnTo>
                  <a:lnTo>
                    <a:pt x="533" y="557"/>
                  </a:lnTo>
                  <a:lnTo>
                    <a:pt x="590" y="621"/>
                  </a:lnTo>
                  <a:lnTo>
                    <a:pt x="595" y="649"/>
                  </a:lnTo>
                  <a:lnTo>
                    <a:pt x="668" y="680"/>
                  </a:lnTo>
                  <a:lnTo>
                    <a:pt x="715" y="685"/>
                  </a:lnTo>
                  <a:lnTo>
                    <a:pt x="760" y="709"/>
                  </a:lnTo>
                  <a:lnTo>
                    <a:pt x="786" y="754"/>
                  </a:lnTo>
                  <a:lnTo>
                    <a:pt x="855" y="756"/>
                  </a:lnTo>
                  <a:lnTo>
                    <a:pt x="791" y="735"/>
                  </a:lnTo>
                  <a:lnTo>
                    <a:pt x="793" y="685"/>
                  </a:lnTo>
                  <a:lnTo>
                    <a:pt x="753" y="657"/>
                  </a:lnTo>
                  <a:lnTo>
                    <a:pt x="758" y="623"/>
                  </a:lnTo>
                  <a:lnTo>
                    <a:pt x="718" y="635"/>
                  </a:lnTo>
                  <a:lnTo>
                    <a:pt x="696" y="657"/>
                  </a:lnTo>
                  <a:lnTo>
                    <a:pt x="654" y="626"/>
                  </a:lnTo>
                  <a:lnTo>
                    <a:pt x="663" y="578"/>
                  </a:lnTo>
                  <a:lnTo>
                    <a:pt x="696" y="540"/>
                  </a:lnTo>
                  <a:lnTo>
                    <a:pt x="748" y="540"/>
                  </a:lnTo>
                  <a:lnTo>
                    <a:pt x="793" y="536"/>
                  </a:lnTo>
                  <a:lnTo>
                    <a:pt x="819" y="588"/>
                  </a:lnTo>
                  <a:lnTo>
                    <a:pt x="819" y="519"/>
                  </a:lnTo>
                  <a:lnTo>
                    <a:pt x="860" y="476"/>
                  </a:lnTo>
                  <a:lnTo>
                    <a:pt x="879" y="422"/>
                  </a:lnTo>
                  <a:lnTo>
                    <a:pt x="961" y="367"/>
                  </a:lnTo>
                  <a:lnTo>
                    <a:pt x="976" y="306"/>
                  </a:lnTo>
                  <a:lnTo>
                    <a:pt x="1054" y="284"/>
                  </a:lnTo>
                  <a:lnTo>
                    <a:pt x="976" y="168"/>
                  </a:lnTo>
                  <a:close/>
                  <a:moveTo>
                    <a:pt x="791" y="408"/>
                  </a:moveTo>
                  <a:lnTo>
                    <a:pt x="782" y="367"/>
                  </a:lnTo>
                  <a:lnTo>
                    <a:pt x="744" y="405"/>
                  </a:lnTo>
                  <a:lnTo>
                    <a:pt x="753" y="348"/>
                  </a:lnTo>
                  <a:lnTo>
                    <a:pt x="713" y="346"/>
                  </a:lnTo>
                  <a:lnTo>
                    <a:pt x="737" y="329"/>
                  </a:lnTo>
                  <a:lnTo>
                    <a:pt x="860" y="379"/>
                  </a:lnTo>
                  <a:lnTo>
                    <a:pt x="791" y="4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Freeform 33"/>
            <p:cNvSpPr/>
            <p:nvPr/>
          </p:nvSpPr>
          <p:spPr bwMode="auto">
            <a:xfrm>
              <a:off x="3189288" y="3627438"/>
              <a:ext cx="720725" cy="1128713"/>
            </a:xfrm>
            <a:custGeom>
              <a:avLst/>
              <a:gdLst>
                <a:gd name="T0" fmla="*/ 407 w 454"/>
                <a:gd name="T1" fmla="*/ 149 h 711"/>
                <a:gd name="T2" fmla="*/ 301 w 454"/>
                <a:gd name="T3" fmla="*/ 125 h 711"/>
                <a:gd name="T4" fmla="*/ 291 w 454"/>
                <a:gd name="T5" fmla="*/ 80 h 711"/>
                <a:gd name="T6" fmla="*/ 213 w 454"/>
                <a:gd name="T7" fmla="*/ 35 h 711"/>
                <a:gd name="T8" fmla="*/ 102 w 454"/>
                <a:gd name="T9" fmla="*/ 0 h 711"/>
                <a:gd name="T10" fmla="*/ 45 w 454"/>
                <a:gd name="T11" fmla="*/ 42 h 711"/>
                <a:gd name="T12" fmla="*/ 40 w 454"/>
                <a:gd name="T13" fmla="*/ 97 h 711"/>
                <a:gd name="T14" fmla="*/ 0 w 454"/>
                <a:gd name="T15" fmla="*/ 156 h 711"/>
                <a:gd name="T16" fmla="*/ 28 w 454"/>
                <a:gd name="T17" fmla="*/ 215 h 711"/>
                <a:gd name="T18" fmla="*/ 66 w 454"/>
                <a:gd name="T19" fmla="*/ 270 h 711"/>
                <a:gd name="T20" fmla="*/ 111 w 454"/>
                <a:gd name="T21" fmla="*/ 296 h 711"/>
                <a:gd name="T22" fmla="*/ 78 w 454"/>
                <a:gd name="T23" fmla="*/ 493 h 711"/>
                <a:gd name="T24" fmla="*/ 66 w 454"/>
                <a:gd name="T25" fmla="*/ 647 h 711"/>
                <a:gd name="T26" fmla="*/ 118 w 454"/>
                <a:gd name="T27" fmla="*/ 711 h 711"/>
                <a:gd name="T28" fmla="*/ 161 w 454"/>
                <a:gd name="T29" fmla="*/ 702 h 711"/>
                <a:gd name="T30" fmla="*/ 121 w 454"/>
                <a:gd name="T31" fmla="*/ 654 h 711"/>
                <a:gd name="T32" fmla="*/ 161 w 454"/>
                <a:gd name="T33" fmla="*/ 547 h 711"/>
                <a:gd name="T34" fmla="*/ 237 w 454"/>
                <a:gd name="T35" fmla="*/ 490 h 711"/>
                <a:gd name="T36" fmla="*/ 218 w 454"/>
                <a:gd name="T37" fmla="*/ 460 h 711"/>
                <a:gd name="T38" fmla="*/ 218 w 454"/>
                <a:gd name="T39" fmla="*/ 460 h 711"/>
                <a:gd name="T40" fmla="*/ 260 w 454"/>
                <a:gd name="T41" fmla="*/ 464 h 711"/>
                <a:gd name="T42" fmla="*/ 319 w 454"/>
                <a:gd name="T43" fmla="*/ 400 h 711"/>
                <a:gd name="T44" fmla="*/ 343 w 454"/>
                <a:gd name="T45" fmla="*/ 343 h 711"/>
                <a:gd name="T46" fmla="*/ 393 w 454"/>
                <a:gd name="T47" fmla="*/ 334 h 711"/>
                <a:gd name="T48" fmla="*/ 419 w 454"/>
                <a:gd name="T49" fmla="*/ 239 h 711"/>
                <a:gd name="T50" fmla="*/ 454 w 454"/>
                <a:gd name="T51" fmla="*/ 187 h 711"/>
                <a:gd name="T52" fmla="*/ 407 w 454"/>
                <a:gd name="T53" fmla="*/ 149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4" h="711">
                  <a:moveTo>
                    <a:pt x="407" y="149"/>
                  </a:moveTo>
                  <a:lnTo>
                    <a:pt x="301" y="125"/>
                  </a:lnTo>
                  <a:lnTo>
                    <a:pt x="291" y="80"/>
                  </a:lnTo>
                  <a:lnTo>
                    <a:pt x="213" y="35"/>
                  </a:lnTo>
                  <a:lnTo>
                    <a:pt x="102" y="0"/>
                  </a:lnTo>
                  <a:lnTo>
                    <a:pt x="45" y="42"/>
                  </a:lnTo>
                  <a:lnTo>
                    <a:pt x="40" y="97"/>
                  </a:lnTo>
                  <a:lnTo>
                    <a:pt x="0" y="156"/>
                  </a:lnTo>
                  <a:lnTo>
                    <a:pt x="28" y="215"/>
                  </a:lnTo>
                  <a:lnTo>
                    <a:pt x="66" y="270"/>
                  </a:lnTo>
                  <a:lnTo>
                    <a:pt x="111" y="296"/>
                  </a:lnTo>
                  <a:lnTo>
                    <a:pt x="78" y="493"/>
                  </a:lnTo>
                  <a:lnTo>
                    <a:pt x="66" y="647"/>
                  </a:lnTo>
                  <a:lnTo>
                    <a:pt x="118" y="711"/>
                  </a:lnTo>
                  <a:lnTo>
                    <a:pt x="161" y="702"/>
                  </a:lnTo>
                  <a:lnTo>
                    <a:pt x="121" y="654"/>
                  </a:lnTo>
                  <a:lnTo>
                    <a:pt x="161" y="547"/>
                  </a:lnTo>
                  <a:lnTo>
                    <a:pt x="237" y="490"/>
                  </a:lnTo>
                  <a:lnTo>
                    <a:pt x="218" y="460"/>
                  </a:lnTo>
                  <a:lnTo>
                    <a:pt x="218" y="460"/>
                  </a:lnTo>
                  <a:lnTo>
                    <a:pt x="260" y="464"/>
                  </a:lnTo>
                  <a:lnTo>
                    <a:pt x="319" y="400"/>
                  </a:lnTo>
                  <a:lnTo>
                    <a:pt x="343" y="343"/>
                  </a:lnTo>
                  <a:lnTo>
                    <a:pt x="393" y="334"/>
                  </a:lnTo>
                  <a:lnTo>
                    <a:pt x="419" y="239"/>
                  </a:lnTo>
                  <a:lnTo>
                    <a:pt x="454" y="187"/>
                  </a:lnTo>
                  <a:lnTo>
                    <a:pt x="407" y="1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Freeform 34"/>
            <p:cNvSpPr/>
            <p:nvPr/>
          </p:nvSpPr>
          <p:spPr bwMode="auto">
            <a:xfrm>
              <a:off x="3148013" y="3452813"/>
              <a:ext cx="161925" cy="57150"/>
            </a:xfrm>
            <a:custGeom>
              <a:avLst/>
              <a:gdLst>
                <a:gd name="T0" fmla="*/ 0 w 102"/>
                <a:gd name="T1" fmla="*/ 12 h 36"/>
                <a:gd name="T2" fmla="*/ 102 w 102"/>
                <a:gd name="T3" fmla="*/ 36 h 36"/>
                <a:gd name="T4" fmla="*/ 31 w 102"/>
                <a:gd name="T5" fmla="*/ 0 h 36"/>
                <a:gd name="T6" fmla="*/ 0 w 102"/>
                <a:gd name="T7" fmla="*/ 12 h 36"/>
              </a:gdLst>
              <a:ahLst/>
              <a:cxnLst>
                <a:cxn ang="0">
                  <a:pos x="T0" y="T1"/>
                </a:cxn>
                <a:cxn ang="0">
                  <a:pos x="T2" y="T3"/>
                </a:cxn>
                <a:cxn ang="0">
                  <a:pos x="T4" y="T5"/>
                </a:cxn>
                <a:cxn ang="0">
                  <a:pos x="T6" y="T7"/>
                </a:cxn>
              </a:cxnLst>
              <a:rect l="0" t="0" r="r" b="b"/>
              <a:pathLst>
                <a:path w="102" h="36">
                  <a:moveTo>
                    <a:pt x="0" y="12"/>
                  </a:moveTo>
                  <a:lnTo>
                    <a:pt x="102" y="36"/>
                  </a:lnTo>
                  <a:lnTo>
                    <a:pt x="31" y="0"/>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Freeform 35"/>
            <p:cNvSpPr/>
            <p:nvPr/>
          </p:nvSpPr>
          <p:spPr bwMode="auto">
            <a:xfrm>
              <a:off x="3302001" y="3509963"/>
              <a:ext cx="90488" cy="41275"/>
            </a:xfrm>
            <a:custGeom>
              <a:avLst/>
              <a:gdLst>
                <a:gd name="T0" fmla="*/ 31 w 57"/>
                <a:gd name="T1" fmla="*/ 26 h 26"/>
                <a:gd name="T2" fmla="*/ 57 w 57"/>
                <a:gd name="T3" fmla="*/ 5 h 26"/>
                <a:gd name="T4" fmla="*/ 5 w 57"/>
                <a:gd name="T5" fmla="*/ 0 h 26"/>
                <a:gd name="T6" fmla="*/ 0 w 57"/>
                <a:gd name="T7" fmla="*/ 21 h 26"/>
                <a:gd name="T8" fmla="*/ 31 w 57"/>
                <a:gd name="T9" fmla="*/ 26 h 26"/>
              </a:gdLst>
              <a:ahLst/>
              <a:cxnLst>
                <a:cxn ang="0">
                  <a:pos x="T0" y="T1"/>
                </a:cxn>
                <a:cxn ang="0">
                  <a:pos x="T2" y="T3"/>
                </a:cxn>
                <a:cxn ang="0">
                  <a:pos x="T4" y="T5"/>
                </a:cxn>
                <a:cxn ang="0">
                  <a:pos x="T6" y="T7"/>
                </a:cxn>
                <a:cxn ang="0">
                  <a:pos x="T8" y="T9"/>
                </a:cxn>
              </a:cxnLst>
              <a:rect l="0" t="0" r="r" b="b"/>
              <a:pathLst>
                <a:path w="57" h="26">
                  <a:moveTo>
                    <a:pt x="31" y="26"/>
                  </a:moveTo>
                  <a:lnTo>
                    <a:pt x="57" y="5"/>
                  </a:lnTo>
                  <a:lnTo>
                    <a:pt x="5" y="0"/>
                  </a:lnTo>
                  <a:lnTo>
                    <a:pt x="0" y="21"/>
                  </a:lnTo>
                  <a:lnTo>
                    <a:pt x="31"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Freeform 36"/>
            <p:cNvSpPr/>
            <p:nvPr/>
          </p:nvSpPr>
          <p:spPr bwMode="auto">
            <a:xfrm>
              <a:off x="3527426" y="2955925"/>
              <a:ext cx="104775" cy="98425"/>
            </a:xfrm>
            <a:custGeom>
              <a:avLst/>
              <a:gdLst>
                <a:gd name="T0" fmla="*/ 66 w 66"/>
                <a:gd name="T1" fmla="*/ 62 h 62"/>
                <a:gd name="T2" fmla="*/ 31 w 66"/>
                <a:gd name="T3" fmla="*/ 0 h 62"/>
                <a:gd name="T4" fmla="*/ 0 w 66"/>
                <a:gd name="T5" fmla="*/ 41 h 62"/>
                <a:gd name="T6" fmla="*/ 66 w 66"/>
                <a:gd name="T7" fmla="*/ 62 h 62"/>
              </a:gdLst>
              <a:ahLst/>
              <a:cxnLst>
                <a:cxn ang="0">
                  <a:pos x="T0" y="T1"/>
                </a:cxn>
                <a:cxn ang="0">
                  <a:pos x="T2" y="T3"/>
                </a:cxn>
                <a:cxn ang="0">
                  <a:pos x="T4" y="T5"/>
                </a:cxn>
                <a:cxn ang="0">
                  <a:pos x="T6" y="T7"/>
                </a:cxn>
              </a:cxnLst>
              <a:rect l="0" t="0" r="r" b="b"/>
              <a:pathLst>
                <a:path w="66" h="62">
                  <a:moveTo>
                    <a:pt x="66" y="62"/>
                  </a:moveTo>
                  <a:lnTo>
                    <a:pt x="31" y="0"/>
                  </a:lnTo>
                  <a:lnTo>
                    <a:pt x="0" y="41"/>
                  </a:lnTo>
                  <a:lnTo>
                    <a:pt x="66"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Freeform 37"/>
            <p:cNvSpPr/>
            <p:nvPr/>
          </p:nvSpPr>
          <p:spPr bwMode="auto">
            <a:xfrm>
              <a:off x="2651126" y="2422525"/>
              <a:ext cx="241300" cy="134938"/>
            </a:xfrm>
            <a:custGeom>
              <a:avLst/>
              <a:gdLst>
                <a:gd name="T0" fmla="*/ 41 w 152"/>
                <a:gd name="T1" fmla="*/ 85 h 85"/>
                <a:gd name="T2" fmla="*/ 107 w 152"/>
                <a:gd name="T3" fmla="*/ 68 h 85"/>
                <a:gd name="T4" fmla="*/ 152 w 152"/>
                <a:gd name="T5" fmla="*/ 68 h 85"/>
                <a:gd name="T6" fmla="*/ 109 w 152"/>
                <a:gd name="T7" fmla="*/ 2 h 85"/>
                <a:gd name="T8" fmla="*/ 55 w 152"/>
                <a:gd name="T9" fmla="*/ 19 h 85"/>
                <a:gd name="T10" fmla="*/ 19 w 152"/>
                <a:gd name="T11" fmla="*/ 0 h 85"/>
                <a:gd name="T12" fmla="*/ 0 w 152"/>
                <a:gd name="T13" fmla="*/ 45 h 85"/>
                <a:gd name="T14" fmla="*/ 41 w 152"/>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85">
                  <a:moveTo>
                    <a:pt x="41" y="85"/>
                  </a:moveTo>
                  <a:lnTo>
                    <a:pt x="107" y="68"/>
                  </a:lnTo>
                  <a:lnTo>
                    <a:pt x="152" y="68"/>
                  </a:lnTo>
                  <a:lnTo>
                    <a:pt x="109" y="2"/>
                  </a:lnTo>
                  <a:lnTo>
                    <a:pt x="55" y="19"/>
                  </a:lnTo>
                  <a:lnTo>
                    <a:pt x="19" y="0"/>
                  </a:lnTo>
                  <a:lnTo>
                    <a:pt x="0" y="45"/>
                  </a:lnTo>
                  <a:lnTo>
                    <a:pt x="41"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Freeform 38"/>
            <p:cNvSpPr/>
            <p:nvPr/>
          </p:nvSpPr>
          <p:spPr bwMode="auto">
            <a:xfrm>
              <a:off x="2516188" y="2398713"/>
              <a:ext cx="165100" cy="114300"/>
            </a:xfrm>
            <a:custGeom>
              <a:avLst/>
              <a:gdLst>
                <a:gd name="T0" fmla="*/ 104 w 104"/>
                <a:gd name="T1" fmla="*/ 15 h 72"/>
                <a:gd name="T2" fmla="*/ 69 w 104"/>
                <a:gd name="T3" fmla="*/ 8 h 72"/>
                <a:gd name="T4" fmla="*/ 29 w 104"/>
                <a:gd name="T5" fmla="*/ 0 h 72"/>
                <a:gd name="T6" fmla="*/ 0 w 104"/>
                <a:gd name="T7" fmla="*/ 41 h 72"/>
                <a:gd name="T8" fmla="*/ 36 w 104"/>
                <a:gd name="T9" fmla="*/ 72 h 72"/>
                <a:gd name="T10" fmla="*/ 104 w 104"/>
                <a:gd name="T11" fmla="*/ 15 h 72"/>
              </a:gdLst>
              <a:ahLst/>
              <a:cxnLst>
                <a:cxn ang="0">
                  <a:pos x="T0" y="T1"/>
                </a:cxn>
                <a:cxn ang="0">
                  <a:pos x="T2" y="T3"/>
                </a:cxn>
                <a:cxn ang="0">
                  <a:pos x="T4" y="T5"/>
                </a:cxn>
                <a:cxn ang="0">
                  <a:pos x="T6" y="T7"/>
                </a:cxn>
                <a:cxn ang="0">
                  <a:pos x="T8" y="T9"/>
                </a:cxn>
                <a:cxn ang="0">
                  <a:pos x="T10" y="T11"/>
                </a:cxn>
              </a:cxnLst>
              <a:rect l="0" t="0" r="r" b="b"/>
              <a:pathLst>
                <a:path w="104" h="72">
                  <a:moveTo>
                    <a:pt x="104" y="15"/>
                  </a:moveTo>
                  <a:lnTo>
                    <a:pt x="69" y="8"/>
                  </a:lnTo>
                  <a:lnTo>
                    <a:pt x="29" y="0"/>
                  </a:lnTo>
                  <a:lnTo>
                    <a:pt x="0" y="41"/>
                  </a:lnTo>
                  <a:lnTo>
                    <a:pt x="36" y="72"/>
                  </a:lnTo>
                  <a:lnTo>
                    <a:pt x="104"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Freeform 39"/>
            <p:cNvSpPr/>
            <p:nvPr/>
          </p:nvSpPr>
          <p:spPr bwMode="auto">
            <a:xfrm>
              <a:off x="2892426" y="2398713"/>
              <a:ext cx="52388" cy="101600"/>
            </a:xfrm>
            <a:custGeom>
              <a:avLst/>
              <a:gdLst>
                <a:gd name="T0" fmla="*/ 33 w 33"/>
                <a:gd name="T1" fmla="*/ 0 h 64"/>
                <a:gd name="T2" fmla="*/ 0 w 33"/>
                <a:gd name="T3" fmla="*/ 34 h 64"/>
                <a:gd name="T4" fmla="*/ 33 w 33"/>
                <a:gd name="T5" fmla="*/ 64 h 64"/>
                <a:gd name="T6" fmla="*/ 33 w 33"/>
                <a:gd name="T7" fmla="*/ 0 h 64"/>
              </a:gdLst>
              <a:ahLst/>
              <a:cxnLst>
                <a:cxn ang="0">
                  <a:pos x="T0" y="T1"/>
                </a:cxn>
                <a:cxn ang="0">
                  <a:pos x="T2" y="T3"/>
                </a:cxn>
                <a:cxn ang="0">
                  <a:pos x="T4" y="T5"/>
                </a:cxn>
                <a:cxn ang="0">
                  <a:pos x="T6" y="T7"/>
                </a:cxn>
              </a:cxnLst>
              <a:rect l="0" t="0" r="r" b="b"/>
              <a:pathLst>
                <a:path w="33" h="64">
                  <a:moveTo>
                    <a:pt x="33" y="0"/>
                  </a:moveTo>
                  <a:lnTo>
                    <a:pt x="0" y="34"/>
                  </a:lnTo>
                  <a:lnTo>
                    <a:pt x="33" y="64"/>
                  </a:lnTo>
                  <a:lnTo>
                    <a:pt x="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Freeform 40"/>
            <p:cNvSpPr/>
            <p:nvPr/>
          </p:nvSpPr>
          <p:spPr bwMode="auto">
            <a:xfrm>
              <a:off x="2576513" y="2301875"/>
              <a:ext cx="98425" cy="66675"/>
            </a:xfrm>
            <a:custGeom>
              <a:avLst/>
              <a:gdLst>
                <a:gd name="T0" fmla="*/ 62 w 62"/>
                <a:gd name="T1" fmla="*/ 26 h 42"/>
                <a:gd name="T2" fmla="*/ 55 w 62"/>
                <a:gd name="T3" fmla="*/ 0 h 42"/>
                <a:gd name="T4" fmla="*/ 0 w 62"/>
                <a:gd name="T5" fmla="*/ 21 h 42"/>
                <a:gd name="T6" fmla="*/ 19 w 62"/>
                <a:gd name="T7" fmla="*/ 42 h 42"/>
                <a:gd name="T8" fmla="*/ 62 w 62"/>
                <a:gd name="T9" fmla="*/ 26 h 42"/>
              </a:gdLst>
              <a:ahLst/>
              <a:cxnLst>
                <a:cxn ang="0">
                  <a:pos x="T0" y="T1"/>
                </a:cxn>
                <a:cxn ang="0">
                  <a:pos x="T2" y="T3"/>
                </a:cxn>
                <a:cxn ang="0">
                  <a:pos x="T4" y="T5"/>
                </a:cxn>
                <a:cxn ang="0">
                  <a:pos x="T6" y="T7"/>
                </a:cxn>
                <a:cxn ang="0">
                  <a:pos x="T8" y="T9"/>
                </a:cxn>
              </a:cxnLst>
              <a:rect l="0" t="0" r="r" b="b"/>
              <a:pathLst>
                <a:path w="62" h="42">
                  <a:moveTo>
                    <a:pt x="62" y="26"/>
                  </a:moveTo>
                  <a:lnTo>
                    <a:pt x="55" y="0"/>
                  </a:lnTo>
                  <a:lnTo>
                    <a:pt x="0" y="21"/>
                  </a:lnTo>
                  <a:lnTo>
                    <a:pt x="19" y="42"/>
                  </a:lnTo>
                  <a:lnTo>
                    <a:pt x="62"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Freeform 41"/>
            <p:cNvSpPr/>
            <p:nvPr/>
          </p:nvSpPr>
          <p:spPr bwMode="auto">
            <a:xfrm>
              <a:off x="2674938" y="2320925"/>
              <a:ext cx="149225" cy="85725"/>
            </a:xfrm>
            <a:custGeom>
              <a:avLst/>
              <a:gdLst>
                <a:gd name="T0" fmla="*/ 94 w 94"/>
                <a:gd name="T1" fmla="*/ 35 h 54"/>
                <a:gd name="T2" fmla="*/ 66 w 94"/>
                <a:gd name="T3" fmla="*/ 0 h 54"/>
                <a:gd name="T4" fmla="*/ 45 w 94"/>
                <a:gd name="T5" fmla="*/ 19 h 54"/>
                <a:gd name="T6" fmla="*/ 0 w 94"/>
                <a:gd name="T7" fmla="*/ 14 h 54"/>
                <a:gd name="T8" fmla="*/ 21 w 94"/>
                <a:gd name="T9" fmla="*/ 54 h 54"/>
                <a:gd name="T10" fmla="*/ 94 w 94"/>
                <a:gd name="T11" fmla="*/ 35 h 54"/>
              </a:gdLst>
              <a:ahLst/>
              <a:cxnLst>
                <a:cxn ang="0">
                  <a:pos x="T0" y="T1"/>
                </a:cxn>
                <a:cxn ang="0">
                  <a:pos x="T2" y="T3"/>
                </a:cxn>
                <a:cxn ang="0">
                  <a:pos x="T4" y="T5"/>
                </a:cxn>
                <a:cxn ang="0">
                  <a:pos x="T6" y="T7"/>
                </a:cxn>
                <a:cxn ang="0">
                  <a:pos x="T8" y="T9"/>
                </a:cxn>
                <a:cxn ang="0">
                  <a:pos x="T10" y="T11"/>
                </a:cxn>
              </a:cxnLst>
              <a:rect l="0" t="0" r="r" b="b"/>
              <a:pathLst>
                <a:path w="94" h="54">
                  <a:moveTo>
                    <a:pt x="94" y="35"/>
                  </a:moveTo>
                  <a:lnTo>
                    <a:pt x="66" y="0"/>
                  </a:lnTo>
                  <a:lnTo>
                    <a:pt x="45" y="19"/>
                  </a:lnTo>
                  <a:lnTo>
                    <a:pt x="0" y="14"/>
                  </a:lnTo>
                  <a:lnTo>
                    <a:pt x="21" y="54"/>
                  </a:lnTo>
                  <a:lnTo>
                    <a:pt x="94"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Freeform 42"/>
            <p:cNvSpPr/>
            <p:nvPr/>
          </p:nvSpPr>
          <p:spPr bwMode="auto">
            <a:xfrm>
              <a:off x="2978151" y="2335213"/>
              <a:ext cx="79375" cy="41275"/>
            </a:xfrm>
            <a:custGeom>
              <a:avLst/>
              <a:gdLst>
                <a:gd name="T0" fmla="*/ 0 w 50"/>
                <a:gd name="T1" fmla="*/ 0 h 26"/>
                <a:gd name="T2" fmla="*/ 41 w 50"/>
                <a:gd name="T3" fmla="*/ 26 h 26"/>
                <a:gd name="T4" fmla="*/ 50 w 50"/>
                <a:gd name="T5" fmla="*/ 0 h 26"/>
                <a:gd name="T6" fmla="*/ 0 w 50"/>
                <a:gd name="T7" fmla="*/ 0 h 26"/>
              </a:gdLst>
              <a:ahLst/>
              <a:cxnLst>
                <a:cxn ang="0">
                  <a:pos x="T0" y="T1"/>
                </a:cxn>
                <a:cxn ang="0">
                  <a:pos x="T2" y="T3"/>
                </a:cxn>
                <a:cxn ang="0">
                  <a:pos x="T4" y="T5"/>
                </a:cxn>
                <a:cxn ang="0">
                  <a:pos x="T6" y="T7"/>
                </a:cxn>
              </a:cxnLst>
              <a:rect l="0" t="0" r="r" b="b"/>
              <a:pathLst>
                <a:path w="50" h="26">
                  <a:moveTo>
                    <a:pt x="0" y="0"/>
                  </a:moveTo>
                  <a:lnTo>
                    <a:pt x="41" y="26"/>
                  </a:lnTo>
                  <a:lnTo>
                    <a:pt x="5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Freeform 43"/>
            <p:cNvSpPr/>
            <p:nvPr/>
          </p:nvSpPr>
          <p:spPr bwMode="auto">
            <a:xfrm>
              <a:off x="3043238" y="2368550"/>
              <a:ext cx="171450" cy="38100"/>
            </a:xfrm>
            <a:custGeom>
              <a:avLst/>
              <a:gdLst>
                <a:gd name="T0" fmla="*/ 108 w 108"/>
                <a:gd name="T1" fmla="*/ 0 h 24"/>
                <a:gd name="T2" fmla="*/ 49 w 108"/>
                <a:gd name="T3" fmla="*/ 3 h 24"/>
                <a:gd name="T4" fmla="*/ 0 w 108"/>
                <a:gd name="T5" fmla="*/ 5 h 24"/>
                <a:gd name="T6" fmla="*/ 61 w 108"/>
                <a:gd name="T7" fmla="*/ 24 h 24"/>
                <a:gd name="T8" fmla="*/ 108 w 108"/>
                <a:gd name="T9" fmla="*/ 0 h 24"/>
              </a:gdLst>
              <a:ahLst/>
              <a:cxnLst>
                <a:cxn ang="0">
                  <a:pos x="T0" y="T1"/>
                </a:cxn>
                <a:cxn ang="0">
                  <a:pos x="T2" y="T3"/>
                </a:cxn>
                <a:cxn ang="0">
                  <a:pos x="T4" y="T5"/>
                </a:cxn>
                <a:cxn ang="0">
                  <a:pos x="T6" y="T7"/>
                </a:cxn>
                <a:cxn ang="0">
                  <a:pos x="T8" y="T9"/>
                </a:cxn>
              </a:cxnLst>
              <a:rect l="0" t="0" r="r" b="b"/>
              <a:pathLst>
                <a:path w="108" h="24">
                  <a:moveTo>
                    <a:pt x="108" y="0"/>
                  </a:moveTo>
                  <a:lnTo>
                    <a:pt x="49" y="3"/>
                  </a:lnTo>
                  <a:lnTo>
                    <a:pt x="0" y="5"/>
                  </a:lnTo>
                  <a:lnTo>
                    <a:pt x="61" y="24"/>
                  </a:lnTo>
                  <a:lnTo>
                    <a:pt x="10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Freeform 44"/>
            <p:cNvSpPr/>
            <p:nvPr/>
          </p:nvSpPr>
          <p:spPr bwMode="auto">
            <a:xfrm>
              <a:off x="5627688" y="3668713"/>
              <a:ext cx="33338" cy="63500"/>
            </a:xfrm>
            <a:custGeom>
              <a:avLst/>
              <a:gdLst>
                <a:gd name="T0" fmla="*/ 0 w 21"/>
                <a:gd name="T1" fmla="*/ 40 h 40"/>
                <a:gd name="T2" fmla="*/ 21 w 21"/>
                <a:gd name="T3" fmla="*/ 23 h 40"/>
                <a:gd name="T4" fmla="*/ 5 w 21"/>
                <a:gd name="T5" fmla="*/ 0 h 40"/>
                <a:gd name="T6" fmla="*/ 0 w 21"/>
                <a:gd name="T7" fmla="*/ 40 h 40"/>
              </a:gdLst>
              <a:ahLst/>
              <a:cxnLst>
                <a:cxn ang="0">
                  <a:pos x="T0" y="T1"/>
                </a:cxn>
                <a:cxn ang="0">
                  <a:pos x="T2" y="T3"/>
                </a:cxn>
                <a:cxn ang="0">
                  <a:pos x="T4" y="T5"/>
                </a:cxn>
                <a:cxn ang="0">
                  <a:pos x="T6" y="T7"/>
                </a:cxn>
              </a:cxnLst>
              <a:rect l="0" t="0" r="r" b="b"/>
              <a:pathLst>
                <a:path w="21" h="40">
                  <a:moveTo>
                    <a:pt x="0" y="40"/>
                  </a:moveTo>
                  <a:lnTo>
                    <a:pt x="21" y="23"/>
                  </a:lnTo>
                  <a:lnTo>
                    <a:pt x="5" y="0"/>
                  </a:lnTo>
                  <a:lnTo>
                    <a:pt x="0"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Freeform 45"/>
            <p:cNvSpPr/>
            <p:nvPr/>
          </p:nvSpPr>
          <p:spPr bwMode="auto">
            <a:xfrm>
              <a:off x="6218238" y="3430588"/>
              <a:ext cx="25400" cy="49213"/>
            </a:xfrm>
            <a:custGeom>
              <a:avLst/>
              <a:gdLst>
                <a:gd name="T0" fmla="*/ 0 w 16"/>
                <a:gd name="T1" fmla="*/ 14 h 31"/>
                <a:gd name="T2" fmla="*/ 7 w 16"/>
                <a:gd name="T3" fmla="*/ 31 h 31"/>
                <a:gd name="T4" fmla="*/ 16 w 16"/>
                <a:gd name="T5" fmla="*/ 0 h 31"/>
                <a:gd name="T6" fmla="*/ 0 w 16"/>
                <a:gd name="T7" fmla="*/ 14 h 31"/>
              </a:gdLst>
              <a:ahLst/>
              <a:cxnLst>
                <a:cxn ang="0">
                  <a:pos x="T0" y="T1"/>
                </a:cxn>
                <a:cxn ang="0">
                  <a:pos x="T2" y="T3"/>
                </a:cxn>
                <a:cxn ang="0">
                  <a:pos x="T4" y="T5"/>
                </a:cxn>
                <a:cxn ang="0">
                  <a:pos x="T6" y="T7"/>
                </a:cxn>
              </a:cxnLst>
              <a:rect l="0" t="0" r="r" b="b"/>
              <a:pathLst>
                <a:path w="16" h="31">
                  <a:moveTo>
                    <a:pt x="0" y="14"/>
                  </a:moveTo>
                  <a:lnTo>
                    <a:pt x="7" y="31"/>
                  </a:lnTo>
                  <a:lnTo>
                    <a:pt x="16" y="0"/>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Freeform 46"/>
            <p:cNvSpPr/>
            <p:nvPr/>
          </p:nvSpPr>
          <p:spPr bwMode="auto">
            <a:xfrm>
              <a:off x="4083051" y="2620963"/>
              <a:ext cx="134938" cy="87313"/>
            </a:xfrm>
            <a:custGeom>
              <a:avLst/>
              <a:gdLst>
                <a:gd name="T0" fmla="*/ 29 w 85"/>
                <a:gd name="T1" fmla="*/ 15 h 55"/>
                <a:gd name="T2" fmla="*/ 0 w 85"/>
                <a:gd name="T3" fmla="*/ 3 h 55"/>
                <a:gd name="T4" fmla="*/ 7 w 85"/>
                <a:gd name="T5" fmla="*/ 36 h 55"/>
                <a:gd name="T6" fmla="*/ 41 w 85"/>
                <a:gd name="T7" fmla="*/ 55 h 55"/>
                <a:gd name="T8" fmla="*/ 85 w 85"/>
                <a:gd name="T9" fmla="*/ 0 h 55"/>
                <a:gd name="T10" fmla="*/ 29 w 85"/>
                <a:gd name="T11" fmla="*/ 15 h 55"/>
              </a:gdLst>
              <a:ahLst/>
              <a:cxnLst>
                <a:cxn ang="0">
                  <a:pos x="T0" y="T1"/>
                </a:cxn>
                <a:cxn ang="0">
                  <a:pos x="T2" y="T3"/>
                </a:cxn>
                <a:cxn ang="0">
                  <a:pos x="T4" y="T5"/>
                </a:cxn>
                <a:cxn ang="0">
                  <a:pos x="T6" y="T7"/>
                </a:cxn>
                <a:cxn ang="0">
                  <a:pos x="T8" y="T9"/>
                </a:cxn>
                <a:cxn ang="0">
                  <a:pos x="T10" y="T11"/>
                </a:cxn>
              </a:cxnLst>
              <a:rect l="0" t="0" r="r" b="b"/>
              <a:pathLst>
                <a:path w="85" h="55">
                  <a:moveTo>
                    <a:pt x="29" y="15"/>
                  </a:moveTo>
                  <a:lnTo>
                    <a:pt x="0" y="3"/>
                  </a:lnTo>
                  <a:lnTo>
                    <a:pt x="7" y="36"/>
                  </a:lnTo>
                  <a:lnTo>
                    <a:pt x="41" y="55"/>
                  </a:lnTo>
                  <a:lnTo>
                    <a:pt x="85" y="0"/>
                  </a:lnTo>
                  <a:lnTo>
                    <a:pt x="29"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Freeform 47"/>
            <p:cNvSpPr/>
            <p:nvPr/>
          </p:nvSpPr>
          <p:spPr bwMode="auto">
            <a:xfrm>
              <a:off x="5203826" y="2324100"/>
              <a:ext cx="255588" cy="184150"/>
            </a:xfrm>
            <a:custGeom>
              <a:avLst/>
              <a:gdLst>
                <a:gd name="T0" fmla="*/ 59 w 161"/>
                <a:gd name="T1" fmla="*/ 52 h 116"/>
                <a:gd name="T2" fmla="*/ 161 w 161"/>
                <a:gd name="T3" fmla="*/ 0 h 116"/>
                <a:gd name="T4" fmla="*/ 75 w 161"/>
                <a:gd name="T5" fmla="*/ 14 h 116"/>
                <a:gd name="T6" fmla="*/ 0 w 161"/>
                <a:gd name="T7" fmla="*/ 92 h 116"/>
                <a:gd name="T8" fmla="*/ 56 w 161"/>
                <a:gd name="T9" fmla="*/ 116 h 116"/>
                <a:gd name="T10" fmla="*/ 59 w 161"/>
                <a:gd name="T11" fmla="*/ 52 h 116"/>
              </a:gdLst>
              <a:ahLst/>
              <a:cxnLst>
                <a:cxn ang="0">
                  <a:pos x="T0" y="T1"/>
                </a:cxn>
                <a:cxn ang="0">
                  <a:pos x="T2" y="T3"/>
                </a:cxn>
                <a:cxn ang="0">
                  <a:pos x="T4" y="T5"/>
                </a:cxn>
                <a:cxn ang="0">
                  <a:pos x="T6" y="T7"/>
                </a:cxn>
                <a:cxn ang="0">
                  <a:pos x="T8" y="T9"/>
                </a:cxn>
                <a:cxn ang="0">
                  <a:pos x="T10" y="T11"/>
                </a:cxn>
              </a:cxnLst>
              <a:rect l="0" t="0" r="r" b="b"/>
              <a:pathLst>
                <a:path w="161" h="116">
                  <a:moveTo>
                    <a:pt x="59" y="52"/>
                  </a:moveTo>
                  <a:lnTo>
                    <a:pt x="161" y="0"/>
                  </a:lnTo>
                  <a:lnTo>
                    <a:pt x="75" y="14"/>
                  </a:lnTo>
                  <a:lnTo>
                    <a:pt x="0" y="92"/>
                  </a:lnTo>
                  <a:lnTo>
                    <a:pt x="56" y="116"/>
                  </a:lnTo>
                  <a:lnTo>
                    <a:pt x="59"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Freeform 48"/>
            <p:cNvSpPr/>
            <p:nvPr/>
          </p:nvSpPr>
          <p:spPr bwMode="auto">
            <a:xfrm>
              <a:off x="4594226" y="2230438"/>
              <a:ext cx="146050" cy="112713"/>
            </a:xfrm>
            <a:custGeom>
              <a:avLst/>
              <a:gdLst>
                <a:gd name="T0" fmla="*/ 17 w 92"/>
                <a:gd name="T1" fmla="*/ 40 h 71"/>
                <a:gd name="T2" fmla="*/ 57 w 92"/>
                <a:gd name="T3" fmla="*/ 71 h 71"/>
                <a:gd name="T4" fmla="*/ 92 w 92"/>
                <a:gd name="T5" fmla="*/ 21 h 71"/>
                <a:gd name="T6" fmla="*/ 0 w 92"/>
                <a:gd name="T7" fmla="*/ 0 h 71"/>
                <a:gd name="T8" fmla="*/ 17 w 92"/>
                <a:gd name="T9" fmla="*/ 40 h 71"/>
              </a:gdLst>
              <a:ahLst/>
              <a:cxnLst>
                <a:cxn ang="0">
                  <a:pos x="T0" y="T1"/>
                </a:cxn>
                <a:cxn ang="0">
                  <a:pos x="T2" y="T3"/>
                </a:cxn>
                <a:cxn ang="0">
                  <a:pos x="T4" y="T5"/>
                </a:cxn>
                <a:cxn ang="0">
                  <a:pos x="T6" y="T7"/>
                </a:cxn>
                <a:cxn ang="0">
                  <a:pos x="T8" y="T9"/>
                </a:cxn>
              </a:cxnLst>
              <a:rect l="0" t="0" r="r" b="b"/>
              <a:pathLst>
                <a:path w="92" h="71">
                  <a:moveTo>
                    <a:pt x="17" y="40"/>
                  </a:moveTo>
                  <a:lnTo>
                    <a:pt x="57" y="71"/>
                  </a:lnTo>
                  <a:lnTo>
                    <a:pt x="92" y="21"/>
                  </a:lnTo>
                  <a:lnTo>
                    <a:pt x="0" y="0"/>
                  </a:lnTo>
                  <a:lnTo>
                    <a:pt x="17"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Freeform 49"/>
            <p:cNvSpPr/>
            <p:nvPr/>
          </p:nvSpPr>
          <p:spPr bwMode="auto">
            <a:xfrm>
              <a:off x="4692651" y="2203450"/>
              <a:ext cx="146050" cy="60325"/>
            </a:xfrm>
            <a:custGeom>
              <a:avLst/>
              <a:gdLst>
                <a:gd name="T0" fmla="*/ 0 w 92"/>
                <a:gd name="T1" fmla="*/ 0 h 38"/>
                <a:gd name="T2" fmla="*/ 30 w 92"/>
                <a:gd name="T3" fmla="*/ 38 h 38"/>
                <a:gd name="T4" fmla="*/ 92 w 92"/>
                <a:gd name="T5" fmla="*/ 10 h 38"/>
                <a:gd name="T6" fmla="*/ 0 w 92"/>
                <a:gd name="T7" fmla="*/ 0 h 38"/>
              </a:gdLst>
              <a:ahLst/>
              <a:cxnLst>
                <a:cxn ang="0">
                  <a:pos x="T0" y="T1"/>
                </a:cxn>
                <a:cxn ang="0">
                  <a:pos x="T2" y="T3"/>
                </a:cxn>
                <a:cxn ang="0">
                  <a:pos x="T4" y="T5"/>
                </a:cxn>
                <a:cxn ang="0">
                  <a:pos x="T6" y="T7"/>
                </a:cxn>
              </a:cxnLst>
              <a:rect l="0" t="0" r="r" b="b"/>
              <a:pathLst>
                <a:path w="92" h="38">
                  <a:moveTo>
                    <a:pt x="0" y="0"/>
                  </a:moveTo>
                  <a:lnTo>
                    <a:pt x="30" y="38"/>
                  </a:lnTo>
                  <a:lnTo>
                    <a:pt x="92" y="1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9" name="TextBox 10"/>
          <p:cNvSpPr txBox="1"/>
          <p:nvPr/>
        </p:nvSpPr>
        <p:spPr>
          <a:xfrm>
            <a:off x="5388115" y="440679"/>
            <a:ext cx="1415772" cy="584775"/>
          </a:xfrm>
          <a:prstGeom prst="rect">
            <a:avLst/>
          </a:prstGeom>
          <a:noFill/>
        </p:spPr>
        <p:txBody>
          <a:bodyPr wrap="none" rtlCol="0">
            <a:spAutoFit/>
          </a:bodyPr>
          <a:lstStyle/>
          <a:p>
            <a:pPr algn="ctr"/>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云计算</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cxnSp>
        <p:nvCxnSpPr>
          <p:cNvPr id="50" name="直接连接符 49"/>
          <p:cNvCxnSpPr/>
          <p:nvPr/>
        </p:nvCxnSpPr>
        <p:spPr>
          <a:xfrm>
            <a:off x="5658247" y="1384300"/>
            <a:ext cx="875507" cy="0"/>
          </a:xfrm>
          <a:prstGeom prst="line">
            <a:avLst/>
          </a:prstGeom>
          <a:ln w="50800">
            <a:solidFill>
              <a:srgbClr val="5A5A60"/>
            </a:solidFill>
          </a:ln>
        </p:spPr>
        <p:style>
          <a:lnRef idx="1">
            <a:schemeClr val="accent1"/>
          </a:lnRef>
          <a:fillRef idx="0">
            <a:schemeClr val="accent1"/>
          </a:fillRef>
          <a:effectRef idx="0">
            <a:schemeClr val="accent1"/>
          </a:effectRef>
          <a:fontRef idx="minor">
            <a:schemeClr val="tx1"/>
          </a:fontRef>
        </p:style>
      </p:cxnSp>
      <p:sp>
        <p:nvSpPr>
          <p:cNvPr id="66" name="TextBox 1"/>
          <p:cNvSpPr txBox="1"/>
          <p:nvPr/>
        </p:nvSpPr>
        <p:spPr>
          <a:xfrm>
            <a:off x="1524741" y="5279892"/>
            <a:ext cx="8448222" cy="1200329"/>
          </a:xfrm>
          <a:prstGeom prst="rect">
            <a:avLst/>
          </a:prstGeom>
          <a:noFill/>
        </p:spPr>
        <p:txBody>
          <a:bodyPr wrap="square" rtlCol="0">
            <a:spAutoFit/>
          </a:bodyPr>
          <a:lstStyle/>
          <a:p>
            <a:r>
              <a:rPr lang="zh-CN" altLang="en-US"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由加州大学洛杉矶分校和微软合作完成的 </a:t>
            </a:r>
            <a:r>
              <a:rPr lang="en-US" altLang="zh-CN"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RIOS</a:t>
            </a:r>
            <a:r>
              <a:rPr lang="zh-CN" altLang="en-US"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，是一个为著名的大数据计算平台 </a:t>
            </a:r>
            <a:r>
              <a:rPr lang="en-US" altLang="zh-CN"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Spark </a:t>
            </a:r>
            <a:r>
              <a:rPr lang="zh-CN" altLang="en-US"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设计的查询优化系统。作者指出 </a:t>
            </a:r>
            <a:r>
              <a:rPr lang="en-US" altLang="zh-CN"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Spark </a:t>
            </a:r>
            <a:r>
              <a:rPr lang="zh-CN" altLang="en-US"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中的数据处理任务在执行前往往缺少查询优化所需的信息，而 </a:t>
            </a:r>
            <a:r>
              <a:rPr lang="en-US" altLang="zh-CN"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RIOS </a:t>
            </a:r>
            <a:r>
              <a:rPr lang="zh-CN" altLang="en-US"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用一种懒惰的方式，在运行时收集这些信息，并将其用于优化查询计划。</a:t>
            </a:r>
            <a:endParaRPr lang="en-US" altLang="zh-CN"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grpSp>
        <p:nvGrpSpPr>
          <p:cNvPr id="61" name="组合 60">
            <a:extLst>
              <a:ext uri="{FF2B5EF4-FFF2-40B4-BE49-F238E27FC236}">
                <a16:creationId xmlns:a16="http://schemas.microsoft.com/office/drawing/2014/main" id="{B3BA9328-3957-7A4D-9582-4FB50A603D2A}"/>
              </a:ext>
            </a:extLst>
          </p:cNvPr>
          <p:cNvGrpSpPr/>
          <p:nvPr/>
        </p:nvGrpSpPr>
        <p:grpSpPr>
          <a:xfrm>
            <a:off x="4248737" y="1503708"/>
            <a:ext cx="3718416" cy="3821221"/>
            <a:chOff x="4584700" y="2033031"/>
            <a:chExt cx="3022600" cy="3022600"/>
          </a:xfrm>
        </p:grpSpPr>
        <p:grpSp>
          <p:nvGrpSpPr>
            <p:cNvPr id="71" name="组合 70"/>
            <p:cNvGrpSpPr/>
            <p:nvPr/>
          </p:nvGrpSpPr>
          <p:grpSpPr>
            <a:xfrm>
              <a:off x="4584700" y="2033031"/>
              <a:ext cx="3022600" cy="3022600"/>
              <a:chOff x="4584700" y="2033031"/>
              <a:chExt cx="3022600" cy="3022600"/>
            </a:xfrm>
          </p:grpSpPr>
          <p:sp>
            <p:nvSpPr>
              <p:cNvPr id="51" name="椭圆 50"/>
              <p:cNvSpPr/>
              <p:nvPr/>
            </p:nvSpPr>
            <p:spPr>
              <a:xfrm>
                <a:off x="4584700" y="2033031"/>
                <a:ext cx="3022600" cy="3022600"/>
              </a:xfrm>
              <a:prstGeom prst="ellipse">
                <a:avLst/>
              </a:prstGeom>
              <a:solidFill>
                <a:srgbClr val="17161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8" name="组合 67"/>
              <p:cNvGrpSpPr/>
              <p:nvPr/>
            </p:nvGrpSpPr>
            <p:grpSpPr>
              <a:xfrm>
                <a:off x="4708307" y="2148179"/>
                <a:ext cx="2775386" cy="2780566"/>
                <a:chOff x="5670550" y="3001963"/>
                <a:chExt cx="850900" cy="852488"/>
              </a:xfrm>
              <a:solidFill>
                <a:srgbClr val="17161C"/>
              </a:solidFill>
            </p:grpSpPr>
            <p:sp>
              <p:nvSpPr>
                <p:cNvPr id="69" name="Freeform 5"/>
                <p:cNvSpPr>
                  <a:spLocks noEditPoints="1"/>
                </p:cNvSpPr>
                <p:nvPr/>
              </p:nvSpPr>
              <p:spPr bwMode="auto">
                <a:xfrm>
                  <a:off x="5670550" y="3001963"/>
                  <a:ext cx="850900" cy="852488"/>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78 w 224"/>
                    <a:gd name="T11" fmla="*/ 163 h 224"/>
                    <a:gd name="T12" fmla="*/ 175 w 224"/>
                    <a:gd name="T13" fmla="*/ 178 h 224"/>
                    <a:gd name="T14" fmla="*/ 172 w 224"/>
                    <a:gd name="T15" fmla="*/ 187 h 224"/>
                    <a:gd name="T16" fmla="*/ 112 w 224"/>
                    <a:gd name="T17" fmla="*/ 208 h 224"/>
                    <a:gd name="T18" fmla="*/ 76 w 224"/>
                    <a:gd name="T19" fmla="*/ 201 h 224"/>
                    <a:gd name="T20" fmla="*/ 76 w 224"/>
                    <a:gd name="T21" fmla="*/ 200 h 224"/>
                    <a:gd name="T22" fmla="*/ 59 w 224"/>
                    <a:gd name="T23" fmla="*/ 183 h 224"/>
                    <a:gd name="T24" fmla="*/ 58 w 224"/>
                    <a:gd name="T25" fmla="*/ 175 h 224"/>
                    <a:gd name="T26" fmla="*/ 55 w 224"/>
                    <a:gd name="T27" fmla="*/ 162 h 224"/>
                    <a:gd name="T28" fmla="*/ 57 w 224"/>
                    <a:gd name="T29" fmla="*/ 148 h 224"/>
                    <a:gd name="T30" fmla="*/ 45 w 224"/>
                    <a:gd name="T31" fmla="*/ 141 h 224"/>
                    <a:gd name="T32" fmla="*/ 35 w 224"/>
                    <a:gd name="T33" fmla="*/ 127 h 224"/>
                    <a:gd name="T34" fmla="*/ 16 w 224"/>
                    <a:gd name="T35" fmla="*/ 115 h 224"/>
                    <a:gd name="T36" fmla="*/ 16 w 224"/>
                    <a:gd name="T37" fmla="*/ 112 h 224"/>
                    <a:gd name="T38" fmla="*/ 23 w 224"/>
                    <a:gd name="T39" fmla="*/ 75 h 224"/>
                    <a:gd name="T40" fmla="*/ 28 w 224"/>
                    <a:gd name="T41" fmla="*/ 74 h 224"/>
                    <a:gd name="T42" fmla="*/ 39 w 224"/>
                    <a:gd name="T43" fmla="*/ 69 h 224"/>
                    <a:gd name="T44" fmla="*/ 52 w 224"/>
                    <a:gd name="T45" fmla="*/ 66 h 224"/>
                    <a:gd name="T46" fmla="*/ 66 w 224"/>
                    <a:gd name="T47" fmla="*/ 52 h 224"/>
                    <a:gd name="T48" fmla="*/ 66 w 224"/>
                    <a:gd name="T49" fmla="*/ 36 h 224"/>
                    <a:gd name="T50" fmla="*/ 63 w 224"/>
                    <a:gd name="T51" fmla="*/ 29 h 224"/>
                    <a:gd name="T52" fmla="*/ 112 w 224"/>
                    <a:gd name="T53" fmla="*/ 16 h 224"/>
                    <a:gd name="T54" fmla="*/ 166 w 224"/>
                    <a:gd name="T55" fmla="*/ 33 h 224"/>
                    <a:gd name="T56" fmla="*/ 159 w 224"/>
                    <a:gd name="T57" fmla="*/ 37 h 224"/>
                    <a:gd name="T58" fmla="*/ 144 w 224"/>
                    <a:gd name="T59" fmla="*/ 43 h 224"/>
                    <a:gd name="T60" fmla="*/ 139 w 224"/>
                    <a:gd name="T61" fmla="*/ 35 h 224"/>
                    <a:gd name="T62" fmla="*/ 116 w 224"/>
                    <a:gd name="T63" fmla="*/ 39 h 224"/>
                    <a:gd name="T64" fmla="*/ 109 w 224"/>
                    <a:gd name="T65" fmla="*/ 56 h 224"/>
                    <a:gd name="T66" fmla="*/ 102 w 224"/>
                    <a:gd name="T67" fmla="*/ 58 h 224"/>
                    <a:gd name="T68" fmla="*/ 96 w 224"/>
                    <a:gd name="T69" fmla="*/ 48 h 224"/>
                    <a:gd name="T70" fmla="*/ 88 w 224"/>
                    <a:gd name="T71" fmla="*/ 53 h 224"/>
                    <a:gd name="T72" fmla="*/ 90 w 224"/>
                    <a:gd name="T73" fmla="*/ 59 h 224"/>
                    <a:gd name="T74" fmla="*/ 96 w 224"/>
                    <a:gd name="T75" fmla="*/ 64 h 224"/>
                    <a:gd name="T76" fmla="*/ 88 w 224"/>
                    <a:gd name="T77" fmla="*/ 67 h 224"/>
                    <a:gd name="T78" fmla="*/ 88 w 224"/>
                    <a:gd name="T79" fmla="*/ 78 h 224"/>
                    <a:gd name="T80" fmla="*/ 97 w 224"/>
                    <a:gd name="T81" fmla="*/ 78 h 224"/>
                    <a:gd name="T82" fmla="*/ 105 w 224"/>
                    <a:gd name="T83" fmla="*/ 74 h 224"/>
                    <a:gd name="T84" fmla="*/ 119 w 224"/>
                    <a:gd name="T85" fmla="*/ 81 h 224"/>
                    <a:gd name="T86" fmla="*/ 136 w 224"/>
                    <a:gd name="T87" fmla="*/ 79 h 224"/>
                    <a:gd name="T88" fmla="*/ 149 w 224"/>
                    <a:gd name="T89" fmla="*/ 84 h 224"/>
                    <a:gd name="T90" fmla="*/ 163 w 224"/>
                    <a:gd name="T91" fmla="*/ 111 h 224"/>
                    <a:gd name="T92" fmla="*/ 174 w 224"/>
                    <a:gd name="T93" fmla="*/ 110 h 224"/>
                    <a:gd name="T94" fmla="*/ 177 w 224"/>
                    <a:gd name="T95" fmla="*/ 107 h 224"/>
                    <a:gd name="T96" fmla="*/ 180 w 224"/>
                    <a:gd name="T97" fmla="*/ 97 h 224"/>
                    <a:gd name="T98" fmla="*/ 188 w 224"/>
                    <a:gd name="T99" fmla="*/ 98 h 224"/>
                    <a:gd name="T100" fmla="*/ 197 w 224"/>
                    <a:gd name="T101" fmla="*/ 120 h 224"/>
                    <a:gd name="T102" fmla="*/ 207 w 224"/>
                    <a:gd name="T103" fmla="*/ 122 h 224"/>
                    <a:gd name="T104" fmla="*/ 194 w 224"/>
                    <a:gd name="T105" fmla="*/ 162 h 224"/>
                    <a:gd name="T106" fmla="*/ 178 w 224"/>
                    <a:gd name="T107" fmla="*/ 16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4" h="224">
                      <a:moveTo>
                        <a:pt x="112" y="0"/>
                      </a:moveTo>
                      <a:cubicBezTo>
                        <a:pt x="50" y="0"/>
                        <a:pt x="0" y="50"/>
                        <a:pt x="0" y="112"/>
                      </a:cubicBezTo>
                      <a:cubicBezTo>
                        <a:pt x="0" y="174"/>
                        <a:pt x="50" y="224"/>
                        <a:pt x="112" y="224"/>
                      </a:cubicBezTo>
                      <a:cubicBezTo>
                        <a:pt x="174" y="224"/>
                        <a:pt x="224" y="174"/>
                        <a:pt x="224" y="112"/>
                      </a:cubicBezTo>
                      <a:cubicBezTo>
                        <a:pt x="224" y="50"/>
                        <a:pt x="174" y="0"/>
                        <a:pt x="112" y="0"/>
                      </a:cubicBezTo>
                      <a:close/>
                      <a:moveTo>
                        <a:pt x="178" y="163"/>
                      </a:moveTo>
                      <a:cubicBezTo>
                        <a:pt x="172" y="170"/>
                        <a:pt x="178" y="171"/>
                        <a:pt x="175" y="178"/>
                      </a:cubicBezTo>
                      <a:cubicBezTo>
                        <a:pt x="173" y="181"/>
                        <a:pt x="172" y="184"/>
                        <a:pt x="172" y="187"/>
                      </a:cubicBezTo>
                      <a:cubicBezTo>
                        <a:pt x="156" y="200"/>
                        <a:pt x="135" y="208"/>
                        <a:pt x="112" y="208"/>
                      </a:cubicBezTo>
                      <a:cubicBezTo>
                        <a:pt x="99" y="208"/>
                        <a:pt x="87" y="205"/>
                        <a:pt x="76" y="201"/>
                      </a:cubicBezTo>
                      <a:cubicBezTo>
                        <a:pt x="76" y="201"/>
                        <a:pt x="76" y="200"/>
                        <a:pt x="76" y="200"/>
                      </a:cubicBezTo>
                      <a:cubicBezTo>
                        <a:pt x="75" y="197"/>
                        <a:pt x="64" y="189"/>
                        <a:pt x="59" y="183"/>
                      </a:cubicBezTo>
                      <a:cubicBezTo>
                        <a:pt x="54" y="177"/>
                        <a:pt x="58" y="178"/>
                        <a:pt x="58" y="175"/>
                      </a:cubicBezTo>
                      <a:cubicBezTo>
                        <a:pt x="58" y="171"/>
                        <a:pt x="57" y="166"/>
                        <a:pt x="55" y="162"/>
                      </a:cubicBezTo>
                      <a:cubicBezTo>
                        <a:pt x="53" y="157"/>
                        <a:pt x="57" y="153"/>
                        <a:pt x="57" y="148"/>
                      </a:cubicBezTo>
                      <a:cubicBezTo>
                        <a:pt x="57" y="144"/>
                        <a:pt x="50" y="141"/>
                        <a:pt x="45" y="141"/>
                      </a:cubicBezTo>
                      <a:cubicBezTo>
                        <a:pt x="40" y="141"/>
                        <a:pt x="39" y="132"/>
                        <a:pt x="35" y="127"/>
                      </a:cubicBezTo>
                      <a:cubicBezTo>
                        <a:pt x="32" y="124"/>
                        <a:pt x="20" y="117"/>
                        <a:pt x="16" y="115"/>
                      </a:cubicBezTo>
                      <a:cubicBezTo>
                        <a:pt x="16" y="114"/>
                        <a:pt x="16" y="113"/>
                        <a:pt x="16" y="112"/>
                      </a:cubicBezTo>
                      <a:cubicBezTo>
                        <a:pt x="16" y="99"/>
                        <a:pt x="19" y="86"/>
                        <a:pt x="23" y="75"/>
                      </a:cubicBezTo>
                      <a:cubicBezTo>
                        <a:pt x="28" y="74"/>
                        <a:pt x="28" y="74"/>
                        <a:pt x="28" y="74"/>
                      </a:cubicBezTo>
                      <a:cubicBezTo>
                        <a:pt x="28" y="74"/>
                        <a:pt x="36" y="69"/>
                        <a:pt x="39" y="69"/>
                      </a:cubicBezTo>
                      <a:cubicBezTo>
                        <a:pt x="41" y="69"/>
                        <a:pt x="48" y="72"/>
                        <a:pt x="52" y="66"/>
                      </a:cubicBezTo>
                      <a:cubicBezTo>
                        <a:pt x="57" y="60"/>
                        <a:pt x="62" y="61"/>
                        <a:pt x="66" y="52"/>
                      </a:cubicBezTo>
                      <a:cubicBezTo>
                        <a:pt x="70" y="43"/>
                        <a:pt x="66" y="36"/>
                        <a:pt x="66" y="36"/>
                      </a:cubicBezTo>
                      <a:cubicBezTo>
                        <a:pt x="63" y="29"/>
                        <a:pt x="63" y="29"/>
                        <a:pt x="63" y="29"/>
                      </a:cubicBezTo>
                      <a:cubicBezTo>
                        <a:pt x="77" y="21"/>
                        <a:pt x="94" y="16"/>
                        <a:pt x="112" y="16"/>
                      </a:cubicBezTo>
                      <a:cubicBezTo>
                        <a:pt x="132" y="16"/>
                        <a:pt x="151" y="22"/>
                        <a:pt x="166" y="33"/>
                      </a:cubicBezTo>
                      <a:cubicBezTo>
                        <a:pt x="163" y="34"/>
                        <a:pt x="161" y="36"/>
                        <a:pt x="159" y="37"/>
                      </a:cubicBezTo>
                      <a:cubicBezTo>
                        <a:pt x="157" y="39"/>
                        <a:pt x="147" y="43"/>
                        <a:pt x="144" y="43"/>
                      </a:cubicBezTo>
                      <a:cubicBezTo>
                        <a:pt x="141" y="43"/>
                        <a:pt x="143" y="39"/>
                        <a:pt x="139" y="35"/>
                      </a:cubicBezTo>
                      <a:cubicBezTo>
                        <a:pt x="135" y="32"/>
                        <a:pt x="122" y="36"/>
                        <a:pt x="116" y="39"/>
                      </a:cubicBezTo>
                      <a:cubicBezTo>
                        <a:pt x="110" y="42"/>
                        <a:pt x="108" y="51"/>
                        <a:pt x="109" y="56"/>
                      </a:cubicBezTo>
                      <a:cubicBezTo>
                        <a:pt x="110" y="60"/>
                        <a:pt x="103" y="61"/>
                        <a:pt x="102" y="58"/>
                      </a:cubicBezTo>
                      <a:cubicBezTo>
                        <a:pt x="101" y="55"/>
                        <a:pt x="98" y="49"/>
                        <a:pt x="96" y="48"/>
                      </a:cubicBezTo>
                      <a:cubicBezTo>
                        <a:pt x="95" y="48"/>
                        <a:pt x="93" y="50"/>
                        <a:pt x="88" y="53"/>
                      </a:cubicBezTo>
                      <a:cubicBezTo>
                        <a:pt x="83" y="57"/>
                        <a:pt x="87" y="59"/>
                        <a:pt x="90" y="59"/>
                      </a:cubicBezTo>
                      <a:cubicBezTo>
                        <a:pt x="92" y="59"/>
                        <a:pt x="96" y="61"/>
                        <a:pt x="96" y="64"/>
                      </a:cubicBezTo>
                      <a:cubicBezTo>
                        <a:pt x="96" y="66"/>
                        <a:pt x="91" y="66"/>
                        <a:pt x="88" y="67"/>
                      </a:cubicBezTo>
                      <a:cubicBezTo>
                        <a:pt x="84" y="69"/>
                        <a:pt x="84" y="78"/>
                        <a:pt x="88" y="78"/>
                      </a:cubicBezTo>
                      <a:cubicBezTo>
                        <a:pt x="91" y="79"/>
                        <a:pt x="94" y="80"/>
                        <a:pt x="97" y="78"/>
                      </a:cubicBezTo>
                      <a:cubicBezTo>
                        <a:pt x="99" y="77"/>
                        <a:pt x="103" y="75"/>
                        <a:pt x="105" y="74"/>
                      </a:cubicBezTo>
                      <a:cubicBezTo>
                        <a:pt x="109" y="73"/>
                        <a:pt x="111" y="80"/>
                        <a:pt x="119" y="81"/>
                      </a:cubicBezTo>
                      <a:cubicBezTo>
                        <a:pt x="128" y="83"/>
                        <a:pt x="132" y="80"/>
                        <a:pt x="136" y="79"/>
                      </a:cubicBezTo>
                      <a:cubicBezTo>
                        <a:pt x="139" y="77"/>
                        <a:pt x="145" y="80"/>
                        <a:pt x="149" y="84"/>
                      </a:cubicBezTo>
                      <a:cubicBezTo>
                        <a:pt x="153" y="89"/>
                        <a:pt x="159" y="104"/>
                        <a:pt x="163" y="111"/>
                      </a:cubicBezTo>
                      <a:cubicBezTo>
                        <a:pt x="166" y="118"/>
                        <a:pt x="174" y="110"/>
                        <a:pt x="174" y="110"/>
                      </a:cubicBezTo>
                      <a:cubicBezTo>
                        <a:pt x="174" y="110"/>
                        <a:pt x="174" y="112"/>
                        <a:pt x="177" y="107"/>
                      </a:cubicBezTo>
                      <a:cubicBezTo>
                        <a:pt x="179" y="102"/>
                        <a:pt x="179" y="99"/>
                        <a:pt x="180" y="97"/>
                      </a:cubicBezTo>
                      <a:cubicBezTo>
                        <a:pt x="182" y="94"/>
                        <a:pt x="182" y="96"/>
                        <a:pt x="188" y="98"/>
                      </a:cubicBezTo>
                      <a:cubicBezTo>
                        <a:pt x="193" y="99"/>
                        <a:pt x="194" y="116"/>
                        <a:pt x="197" y="120"/>
                      </a:cubicBezTo>
                      <a:cubicBezTo>
                        <a:pt x="199" y="123"/>
                        <a:pt x="203" y="123"/>
                        <a:pt x="207" y="122"/>
                      </a:cubicBezTo>
                      <a:cubicBezTo>
                        <a:pt x="206" y="137"/>
                        <a:pt x="201" y="150"/>
                        <a:pt x="194" y="162"/>
                      </a:cubicBezTo>
                      <a:cubicBezTo>
                        <a:pt x="190" y="160"/>
                        <a:pt x="183" y="158"/>
                        <a:pt x="178" y="1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Freeform 6"/>
                <p:cNvSpPr/>
                <p:nvPr/>
              </p:nvSpPr>
              <p:spPr bwMode="auto">
                <a:xfrm>
                  <a:off x="5932488" y="3314700"/>
                  <a:ext cx="361950" cy="395288"/>
                </a:xfrm>
                <a:custGeom>
                  <a:avLst/>
                  <a:gdLst>
                    <a:gd name="T0" fmla="*/ 70 w 95"/>
                    <a:gd name="T1" fmla="*/ 8 h 104"/>
                    <a:gd name="T2" fmla="*/ 53 w 95"/>
                    <a:gd name="T3" fmla="*/ 9 h 104"/>
                    <a:gd name="T4" fmla="*/ 32 w 95"/>
                    <a:gd name="T5" fmla="*/ 0 h 104"/>
                    <a:gd name="T6" fmla="*/ 6 w 95"/>
                    <a:gd name="T7" fmla="*/ 13 h 104"/>
                    <a:gd name="T8" fmla="*/ 1 w 95"/>
                    <a:gd name="T9" fmla="*/ 34 h 104"/>
                    <a:gd name="T10" fmla="*/ 12 w 95"/>
                    <a:gd name="T11" fmla="*/ 52 h 104"/>
                    <a:gd name="T12" fmla="*/ 37 w 95"/>
                    <a:gd name="T13" fmla="*/ 52 h 104"/>
                    <a:gd name="T14" fmla="*/ 42 w 95"/>
                    <a:gd name="T15" fmla="*/ 71 h 104"/>
                    <a:gd name="T16" fmla="*/ 45 w 95"/>
                    <a:gd name="T17" fmla="*/ 90 h 104"/>
                    <a:gd name="T18" fmla="*/ 50 w 95"/>
                    <a:gd name="T19" fmla="*/ 101 h 104"/>
                    <a:gd name="T20" fmla="*/ 68 w 95"/>
                    <a:gd name="T21" fmla="*/ 98 h 104"/>
                    <a:gd name="T22" fmla="*/ 82 w 95"/>
                    <a:gd name="T23" fmla="*/ 78 h 104"/>
                    <a:gd name="T24" fmla="*/ 89 w 95"/>
                    <a:gd name="T25" fmla="*/ 56 h 104"/>
                    <a:gd name="T26" fmla="*/ 88 w 95"/>
                    <a:gd name="T27" fmla="*/ 40 h 104"/>
                    <a:gd name="T28" fmla="*/ 82 w 95"/>
                    <a:gd name="T29" fmla="*/ 18 h 104"/>
                    <a:gd name="T30" fmla="*/ 70 w 95"/>
                    <a:gd name="T31"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104">
                      <a:moveTo>
                        <a:pt x="70" y="8"/>
                      </a:moveTo>
                      <a:cubicBezTo>
                        <a:pt x="63" y="6"/>
                        <a:pt x="59" y="7"/>
                        <a:pt x="53" y="9"/>
                      </a:cubicBezTo>
                      <a:cubicBezTo>
                        <a:pt x="47" y="10"/>
                        <a:pt x="42" y="0"/>
                        <a:pt x="32" y="0"/>
                      </a:cubicBezTo>
                      <a:cubicBezTo>
                        <a:pt x="22" y="0"/>
                        <a:pt x="13" y="5"/>
                        <a:pt x="6" y="13"/>
                      </a:cubicBezTo>
                      <a:cubicBezTo>
                        <a:pt x="1" y="18"/>
                        <a:pt x="0" y="26"/>
                        <a:pt x="1" y="34"/>
                      </a:cubicBezTo>
                      <a:cubicBezTo>
                        <a:pt x="2" y="44"/>
                        <a:pt x="2" y="52"/>
                        <a:pt x="12" y="52"/>
                      </a:cubicBezTo>
                      <a:cubicBezTo>
                        <a:pt x="21" y="52"/>
                        <a:pt x="35" y="47"/>
                        <a:pt x="37" y="52"/>
                      </a:cubicBezTo>
                      <a:cubicBezTo>
                        <a:pt x="38" y="57"/>
                        <a:pt x="45" y="64"/>
                        <a:pt x="42" y="71"/>
                      </a:cubicBezTo>
                      <a:cubicBezTo>
                        <a:pt x="40" y="79"/>
                        <a:pt x="43" y="88"/>
                        <a:pt x="45" y="90"/>
                      </a:cubicBezTo>
                      <a:cubicBezTo>
                        <a:pt x="46" y="92"/>
                        <a:pt x="47" y="99"/>
                        <a:pt x="50" y="101"/>
                      </a:cubicBezTo>
                      <a:cubicBezTo>
                        <a:pt x="54" y="104"/>
                        <a:pt x="65" y="102"/>
                        <a:pt x="68" y="98"/>
                      </a:cubicBezTo>
                      <a:cubicBezTo>
                        <a:pt x="72" y="94"/>
                        <a:pt x="80" y="86"/>
                        <a:pt x="82" y="78"/>
                      </a:cubicBezTo>
                      <a:cubicBezTo>
                        <a:pt x="83" y="70"/>
                        <a:pt x="82" y="65"/>
                        <a:pt x="89" y="56"/>
                      </a:cubicBezTo>
                      <a:cubicBezTo>
                        <a:pt x="95" y="48"/>
                        <a:pt x="90" y="43"/>
                        <a:pt x="88" y="40"/>
                      </a:cubicBezTo>
                      <a:cubicBezTo>
                        <a:pt x="86" y="36"/>
                        <a:pt x="82" y="21"/>
                        <a:pt x="82" y="18"/>
                      </a:cubicBezTo>
                      <a:cubicBezTo>
                        <a:pt x="82" y="15"/>
                        <a:pt x="76" y="10"/>
                        <a:pt x="70"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54" name="TextBox 1"/>
            <p:cNvSpPr txBox="1"/>
            <p:nvPr/>
          </p:nvSpPr>
          <p:spPr>
            <a:xfrm>
              <a:off x="5048393" y="3189330"/>
              <a:ext cx="2092832" cy="803393"/>
            </a:xfrm>
            <a:prstGeom prst="rect">
              <a:avLst/>
            </a:prstGeom>
            <a:noFill/>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RIOS: Runtime Integrated Optimizer for Spark</a:t>
              </a:r>
            </a:p>
          </p:txBody>
        </p:sp>
      </p:grpSp>
    </p:spTree>
    <p:extLst>
      <p:ext uri="{BB962C8B-B14F-4D97-AF65-F5344CB8AC3E}">
        <p14:creationId xmlns:p14="http://schemas.microsoft.com/office/powerpoint/2010/main" val="25051623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66">
                                            <p:txEl>
                                              <p:pRg st="0" end="0"/>
                                            </p:txEl>
                                          </p:spTgt>
                                        </p:tgtEl>
                                        <p:attrNameLst>
                                          <p:attrName>style.visibility</p:attrName>
                                        </p:attrNameLst>
                                      </p:cBhvr>
                                      <p:to>
                                        <p:strVal val="visible"/>
                                      </p:to>
                                    </p:set>
                                    <p:animEffect transition="in" filter="fade">
                                      <p:cBhvr>
                                        <p:cTn id="7"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14</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Box 10"/>
          <p:cNvSpPr txBox="1"/>
          <p:nvPr/>
        </p:nvSpPr>
        <p:spPr>
          <a:xfrm>
            <a:off x="5388116" y="440679"/>
            <a:ext cx="1415772" cy="584775"/>
          </a:xfrm>
          <a:prstGeom prst="rect">
            <a:avLst/>
          </a:prstGeom>
          <a:noFill/>
        </p:spPr>
        <p:txBody>
          <a:bodyPr wrap="none" rtlCol="0">
            <a:spAutoFit/>
          </a:bodyPr>
          <a:lstStyle/>
          <a:p>
            <a:pPr algn="ctr"/>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云计算</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cxnSp>
        <p:nvCxnSpPr>
          <p:cNvPr id="4" name="直接连接符 3"/>
          <p:cNvCxnSpPr/>
          <p:nvPr/>
        </p:nvCxnSpPr>
        <p:spPr>
          <a:xfrm>
            <a:off x="5658247" y="1384300"/>
            <a:ext cx="875507" cy="0"/>
          </a:xfrm>
          <a:prstGeom prst="line">
            <a:avLst/>
          </a:prstGeom>
          <a:ln w="50800">
            <a:solidFill>
              <a:srgbClr val="5A5A60"/>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a:extLst>
              <a:ext uri="{28A0092B-C50C-407E-A947-70E740481C1C}">
                <a14:useLocalDpi xmlns:a14="http://schemas.microsoft.com/office/drawing/2010/main" val="0"/>
              </a:ext>
            </a:extLst>
          </a:blip>
          <a:srcRect/>
          <a:stretch/>
        </p:blipFill>
        <p:spPr>
          <a:xfrm>
            <a:off x="329535" y="3508586"/>
            <a:ext cx="5669280" cy="1578786"/>
          </a:xfrm>
          <a:prstGeom prst="rect">
            <a:avLst/>
          </a:prstGeom>
        </p:spPr>
      </p:pic>
      <p:sp>
        <p:nvSpPr>
          <p:cNvPr id="12" name="TextBox 1"/>
          <p:cNvSpPr txBox="1"/>
          <p:nvPr/>
        </p:nvSpPr>
        <p:spPr>
          <a:xfrm>
            <a:off x="427911" y="1657705"/>
            <a:ext cx="4107751" cy="1569660"/>
          </a:xfrm>
          <a:prstGeom prst="rect">
            <a:avLst/>
          </a:prstGeom>
          <a:noFill/>
        </p:spPr>
        <p:txBody>
          <a:bodyPr wrap="square" rtlCol="0">
            <a:spAutoFit/>
          </a:bodyPr>
          <a:lstStyle/>
          <a:p>
            <a:pPr algn="ctr"/>
            <a:r>
              <a:rPr lang="en-US" altLang="zh-CN" sz="3200" b="1" dirty="0" err="1">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ScootR</a:t>
            </a:r>
            <a:r>
              <a:rPr lang="en-US" altLang="zh-CN" sz="3200" b="1" dirty="0">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 Scaling R </a:t>
            </a:r>
            <a:r>
              <a:rPr lang="en-US" altLang="zh-CN" sz="3200" b="1" dirty="0" err="1">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Dataframes</a:t>
            </a:r>
            <a:r>
              <a:rPr lang="en-US" altLang="zh-CN" sz="3200" b="1" dirty="0">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 on Dataflow Systems</a:t>
            </a:r>
          </a:p>
        </p:txBody>
      </p:sp>
      <p:grpSp>
        <p:nvGrpSpPr>
          <p:cNvPr id="6" name="组合 5">
            <a:extLst>
              <a:ext uri="{FF2B5EF4-FFF2-40B4-BE49-F238E27FC236}">
                <a16:creationId xmlns:a16="http://schemas.microsoft.com/office/drawing/2014/main" id="{CEF9FF0B-CA16-6048-811C-E38C0AF4E676}"/>
              </a:ext>
            </a:extLst>
          </p:cNvPr>
          <p:cNvGrpSpPr/>
          <p:nvPr/>
        </p:nvGrpSpPr>
        <p:grpSpPr>
          <a:xfrm>
            <a:off x="5998815" y="1287381"/>
            <a:ext cx="5765274" cy="4699637"/>
            <a:chOff x="6018987" y="2879146"/>
            <a:chExt cx="4553763" cy="1886857"/>
          </a:xfrm>
        </p:grpSpPr>
        <p:grpSp>
          <p:nvGrpSpPr>
            <p:cNvPr id="5" name="组合 4"/>
            <p:cNvGrpSpPr/>
            <p:nvPr/>
          </p:nvGrpSpPr>
          <p:grpSpPr>
            <a:xfrm>
              <a:off x="9332686" y="2879146"/>
              <a:ext cx="1240064" cy="1886857"/>
              <a:chOff x="9332686" y="2879146"/>
              <a:chExt cx="1240064" cy="1886857"/>
            </a:xfrm>
          </p:grpSpPr>
          <p:sp>
            <p:nvSpPr>
              <p:cNvPr id="15" name="矩形 14"/>
              <p:cNvSpPr/>
              <p:nvPr/>
            </p:nvSpPr>
            <p:spPr>
              <a:xfrm>
                <a:off x="9666514" y="2879146"/>
                <a:ext cx="906236" cy="1886857"/>
              </a:xfrm>
              <a:prstGeom prst="rect">
                <a:avLst/>
              </a:prstGeom>
              <a:noFill/>
              <a:ln w="57150">
                <a:solidFill>
                  <a:srgbClr val="4141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p:cNvSpPr/>
              <p:nvPr/>
            </p:nvSpPr>
            <p:spPr>
              <a:xfrm>
                <a:off x="9332686" y="3249386"/>
                <a:ext cx="711200" cy="1088571"/>
              </a:xfrm>
              <a:prstGeom prst="rect">
                <a:avLst/>
              </a:prstGeom>
              <a:solidFill>
                <a:srgbClr val="DCD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3" name="TextBox 1"/>
            <p:cNvSpPr txBox="1"/>
            <p:nvPr/>
          </p:nvSpPr>
          <p:spPr>
            <a:xfrm>
              <a:off x="6018987" y="3323486"/>
              <a:ext cx="4237524" cy="926769"/>
            </a:xfrm>
            <a:prstGeom prst="rect">
              <a:avLst/>
            </a:prstGeom>
            <a:noFill/>
          </p:spPr>
          <p:txBody>
            <a:bodyPr wrap="square" rtlCol="0">
              <a:spAutoFit/>
            </a:bodyPr>
            <a:lstStyle/>
            <a:p>
              <a:r>
                <a:rPr lang="zh-CN" altLang="en-US" dirty="0"/>
                <a:t>而另一项工作 </a:t>
              </a:r>
              <a:r>
                <a:rPr lang="en" altLang="zh-CN" dirty="0" err="1"/>
                <a:t>ScootR</a:t>
              </a:r>
              <a:r>
                <a:rPr lang="en" altLang="zh-CN" dirty="0"/>
                <a:t> </a:t>
              </a:r>
              <a:r>
                <a:rPr lang="zh-CN" altLang="en-US" dirty="0"/>
                <a:t>则指出了 </a:t>
              </a:r>
              <a:r>
                <a:rPr lang="en" altLang="zh-CN" dirty="0"/>
                <a:t>Spark </a:t>
              </a:r>
              <a:r>
                <a:rPr lang="zh-CN" altLang="en-US" dirty="0"/>
                <a:t>这样的系统虽然为数据科学家提供了如 </a:t>
              </a:r>
              <a:r>
                <a:rPr lang="en" altLang="zh-CN" dirty="0"/>
                <a:t>R </a:t>
              </a:r>
              <a:r>
                <a:rPr lang="zh-CN" altLang="en-US" dirty="0"/>
                <a:t>或 </a:t>
              </a:r>
              <a:r>
                <a:rPr lang="en" altLang="zh-CN" dirty="0"/>
                <a:t>Python </a:t>
              </a:r>
              <a:r>
                <a:rPr lang="zh-CN" altLang="en-US" dirty="0"/>
                <a:t>等易用的语言前端，但是这种多语言支持带来了较高的运行时开销。</a:t>
              </a:r>
              <a:r>
                <a:rPr lang="en" altLang="zh-CN" dirty="0" err="1"/>
                <a:t>ScootR</a:t>
              </a:r>
              <a:r>
                <a:rPr lang="en" altLang="zh-CN" dirty="0"/>
                <a:t> </a:t>
              </a:r>
              <a:r>
                <a:rPr lang="zh-CN" altLang="en-US" dirty="0"/>
                <a:t>将 </a:t>
              </a:r>
              <a:r>
                <a:rPr lang="en" altLang="zh-CN" dirty="0"/>
                <a:t>R </a:t>
              </a:r>
              <a:r>
                <a:rPr lang="zh-CN" altLang="en-US" dirty="0"/>
                <a:t>语言运行时系统和后端的计算系统整合在一起，能提供和直接将前端语言翻译成后端语言（图中的“</a:t>
              </a:r>
              <a:r>
                <a:rPr lang="en" altLang="zh-CN" dirty="0"/>
                <a:t>STS”</a:t>
              </a:r>
              <a:r>
                <a:rPr lang="zh-CN" altLang="en" dirty="0"/>
                <a:t>）</a:t>
              </a:r>
              <a:r>
                <a:rPr lang="zh-CN" altLang="en-US" dirty="0"/>
                <a:t>相当的性能。</a:t>
              </a:r>
              <a:r>
                <a:rPr lang="en" altLang="zh-CN" dirty="0" err="1"/>
                <a:t>ScootR</a:t>
              </a:r>
              <a:r>
                <a:rPr lang="en" altLang="zh-CN" dirty="0"/>
                <a:t> </a:t>
              </a:r>
              <a:r>
                <a:rPr lang="zh-CN" altLang="en-US" dirty="0"/>
                <a:t>和现有系统中使用的进程间通信（图中的“</a:t>
              </a:r>
              <a:r>
                <a:rPr lang="en" altLang="zh-CN" dirty="0"/>
                <a:t>IPC”</a:t>
              </a:r>
              <a:r>
                <a:rPr lang="zh-CN" altLang="en" dirty="0"/>
                <a:t>）</a:t>
              </a:r>
              <a:r>
                <a:rPr lang="zh-CN" altLang="en-US" dirty="0"/>
                <a:t>的方法相比有超过一个数量级的性能提升。</a:t>
              </a:r>
              <a:endParaRPr lang="en-US" altLang="zh-CN" sz="1600"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grpSp>
      <p:sp>
        <p:nvSpPr>
          <p:cNvPr id="7" name="文本框 6">
            <a:extLst>
              <a:ext uri="{FF2B5EF4-FFF2-40B4-BE49-F238E27FC236}">
                <a16:creationId xmlns:a16="http://schemas.microsoft.com/office/drawing/2014/main" id="{613478F6-44DD-394F-9AAF-5BE32C317A5C}"/>
              </a:ext>
            </a:extLst>
          </p:cNvPr>
          <p:cNvSpPr txBox="1"/>
          <p:nvPr/>
        </p:nvSpPr>
        <p:spPr>
          <a:xfrm>
            <a:off x="806116" y="5173579"/>
            <a:ext cx="4740442" cy="338554"/>
          </a:xfrm>
          <a:prstGeom prst="rect">
            <a:avLst/>
          </a:prstGeom>
          <a:noFill/>
        </p:spPr>
        <p:txBody>
          <a:bodyPr wrap="square" rtlCol="0">
            <a:spAutoFit/>
          </a:bodyPr>
          <a:lstStyle/>
          <a:p>
            <a:r>
              <a:rPr lang="en" altLang="zh-CN" sz="1600" dirty="0" err="1">
                <a:latin typeface="Microsoft YaHei" panose="020B0503020204020204" pitchFamily="34" charset="-122"/>
                <a:ea typeface="Microsoft YaHei" panose="020B0503020204020204" pitchFamily="34" charset="-122"/>
              </a:rPr>
              <a:t>ScootR</a:t>
            </a:r>
            <a:r>
              <a:rPr lang="en"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与 </a:t>
            </a:r>
            <a:r>
              <a:rPr lang="en" altLang="zh-CN" sz="1600" dirty="0">
                <a:latin typeface="Microsoft YaHei" panose="020B0503020204020204" pitchFamily="34" charset="-122"/>
                <a:ea typeface="Microsoft YaHei" panose="020B0503020204020204" pitchFamily="34" charset="-122"/>
              </a:rPr>
              <a:t>STS</a:t>
            </a:r>
            <a:r>
              <a:rPr lang="zh-CN" altLang="en" sz="1600" dirty="0">
                <a:latin typeface="Microsoft YaHei" panose="020B0503020204020204" pitchFamily="34" charset="-122"/>
                <a:ea typeface="Microsoft YaHei" panose="020B0503020204020204" pitchFamily="34" charset="-122"/>
              </a:rPr>
              <a:t>、</a:t>
            </a:r>
            <a:r>
              <a:rPr lang="en" altLang="zh-CN" sz="1600" dirty="0">
                <a:latin typeface="Microsoft YaHei" panose="020B0503020204020204" pitchFamily="34" charset="-122"/>
                <a:ea typeface="Microsoft YaHei" panose="020B0503020204020204" pitchFamily="34" charset="-122"/>
              </a:rPr>
              <a:t>IPC </a:t>
            </a:r>
            <a:r>
              <a:rPr lang="zh-CN" altLang="en-US" sz="1600" dirty="0">
                <a:latin typeface="Microsoft YaHei" panose="020B0503020204020204" pitchFamily="34" charset="-122"/>
                <a:ea typeface="Microsoft YaHei" panose="020B0503020204020204" pitchFamily="34" charset="-122"/>
              </a:rPr>
              <a:t>方法的性能对比</a:t>
            </a:r>
            <a:endParaRPr kumimoji="1" lang="zh-CN" altLang="en-US" sz="1600" dirty="0">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1+#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6" presetClass="emph" presetSubtype="0" fill="hold" nodeType="afterEffect">
                                  <p:stCondLst>
                                    <p:cond delay="0"/>
                                  </p:stCondLst>
                                  <p:childTnLst>
                                    <p:animEffect transition="out" filter="fade">
                                      <p:cBhvr>
                                        <p:cTn id="11" dur="500" tmFilter="0, 0; .2, .5; .8, .5; 1, 0"/>
                                        <p:tgtEl>
                                          <p:spTgt spid="11"/>
                                        </p:tgtEl>
                                      </p:cBhvr>
                                    </p:animEffect>
                                    <p:animScale>
                                      <p:cBhvr>
                                        <p:cTn id="12" dur="250" autoRev="1" fill="hold"/>
                                        <p:tgtEl>
                                          <p:spTgt spid="11"/>
                                        </p:tgtEl>
                                      </p:cBhvr>
                                      <p:by x="105000" y="105000"/>
                                    </p:animScale>
                                  </p:childTnLst>
                                </p:cTn>
                              </p:par>
                              <p:par>
                                <p:cTn id="13" presetID="10" presetClass="entr" presetSubtype="0" fill="hold" grpId="0" nodeType="withEffect">
                                  <p:stCondLst>
                                    <p:cond delay="2750"/>
                                  </p:stCondLst>
                                  <p:iterate type="lt">
                                    <p:tmPct val="10000"/>
                                  </p:iterate>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screen"/>
          <a:srcRect/>
          <a:stretch>
            <a:fillRect/>
          </a:stretch>
        </p:blipFill>
        <p:spPr>
          <a:xfrm>
            <a:off x="627" y="0"/>
            <a:ext cx="12190746" cy="4222750"/>
          </a:xfrm>
          <a:prstGeom prst="rect">
            <a:avLst/>
          </a:prstGeom>
        </p:spPr>
      </p:pic>
      <p:sp>
        <p:nvSpPr>
          <p:cNvPr id="6" name="矩形 5"/>
          <p:cNvSpPr/>
          <p:nvPr/>
        </p:nvSpPr>
        <p:spPr>
          <a:xfrm>
            <a:off x="-1193" y="1587"/>
            <a:ext cx="12192000" cy="4219575"/>
          </a:xfrm>
          <a:prstGeom prst="rect">
            <a:avLst/>
          </a:prstGeom>
          <a:solidFill>
            <a:srgbClr val="17161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15</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椭圆 6"/>
          <p:cNvSpPr/>
          <p:nvPr/>
        </p:nvSpPr>
        <p:spPr>
          <a:xfrm>
            <a:off x="2137041" y="3844859"/>
            <a:ext cx="749431" cy="749431"/>
          </a:xfrm>
          <a:prstGeom prst="ellipse">
            <a:avLst/>
          </a:prstGeom>
          <a:solidFill>
            <a:srgbClr val="58585A"/>
          </a:solidFill>
          <a:ln w="57150">
            <a:solidFill>
              <a:srgbClr val="DDD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椭圆 7"/>
          <p:cNvSpPr/>
          <p:nvPr/>
        </p:nvSpPr>
        <p:spPr>
          <a:xfrm>
            <a:off x="5720093" y="3844859"/>
            <a:ext cx="749431" cy="749431"/>
          </a:xfrm>
          <a:prstGeom prst="ellipse">
            <a:avLst/>
          </a:prstGeom>
          <a:solidFill>
            <a:srgbClr val="58585A"/>
          </a:solidFill>
          <a:ln w="57150">
            <a:solidFill>
              <a:srgbClr val="DDD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椭圆 8"/>
          <p:cNvSpPr/>
          <p:nvPr/>
        </p:nvSpPr>
        <p:spPr>
          <a:xfrm>
            <a:off x="9303145" y="3844859"/>
            <a:ext cx="749431" cy="749431"/>
          </a:xfrm>
          <a:prstGeom prst="ellipse">
            <a:avLst/>
          </a:prstGeom>
          <a:solidFill>
            <a:srgbClr val="58585A"/>
          </a:solidFill>
          <a:ln w="57150">
            <a:solidFill>
              <a:srgbClr val="DDD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p:cNvSpPr/>
          <p:nvPr/>
        </p:nvSpPr>
        <p:spPr>
          <a:xfrm>
            <a:off x="4938082" y="204133"/>
            <a:ext cx="2313455" cy="769441"/>
          </a:xfrm>
          <a:prstGeom prst="rect">
            <a:avLst/>
          </a:prstGeom>
        </p:spPr>
        <p:txBody>
          <a:bodyPr wrap="none">
            <a:spAutoFit/>
          </a:bodyPr>
          <a:lstStyle/>
          <a:p>
            <a:pPr algn="ctr"/>
            <a:r>
              <a:rPr lang="zh-CN" altLang="en-US" sz="44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结      语</a:t>
            </a:r>
            <a:endParaRPr lang="en-US" altLang="zh-CN" sz="44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
        <p:nvSpPr>
          <p:cNvPr id="12" name="TextBox 1"/>
          <p:cNvSpPr txBox="1"/>
          <p:nvPr/>
        </p:nvSpPr>
        <p:spPr>
          <a:xfrm>
            <a:off x="1054571" y="4594290"/>
            <a:ext cx="2914370" cy="1526187"/>
          </a:xfrm>
          <a:prstGeom prst="rect">
            <a:avLst/>
          </a:prstGeom>
          <a:noFill/>
        </p:spPr>
        <p:txBody>
          <a:bodyPr wrap="square" rtlCol="0">
            <a:spAutoFit/>
          </a:bodyPr>
          <a:lstStyle/>
          <a:p>
            <a:pPr algn="ctr">
              <a:lnSpc>
                <a:spcPct val="150000"/>
              </a:lnSpc>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用户在选择使用众多云计算服务时，如何选择需要的服务应用，通过什么标准度量云计算服务特征，避免选择的主观性。 </a:t>
            </a:r>
            <a:endParaRPr lang="en-US" altLang="zh-CN" sz="1600"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
        <p:nvSpPr>
          <p:cNvPr id="13" name="TextBox 1"/>
          <p:cNvSpPr txBox="1"/>
          <p:nvPr/>
        </p:nvSpPr>
        <p:spPr>
          <a:xfrm>
            <a:off x="4637623" y="4681454"/>
            <a:ext cx="2914370" cy="830997"/>
          </a:xfrm>
          <a:prstGeom prst="rect">
            <a:avLst/>
          </a:prstGeom>
          <a:noFill/>
        </p:spPr>
        <p:txBody>
          <a:bodyPr wrap="square" rtlCol="0">
            <a:spAutoFit/>
          </a:bodyPr>
          <a:lstStyle/>
          <a:p>
            <a:pPr algn="ct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随着云计算模式的大量应用，是否所有的软件应用和开发都适合转向云计算的平台 </a:t>
            </a:r>
            <a:endParaRPr lang="en-US" altLang="zh-CN" sz="1600"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
        <p:nvSpPr>
          <p:cNvPr id="14" name="TextBox 1"/>
          <p:cNvSpPr txBox="1"/>
          <p:nvPr/>
        </p:nvSpPr>
        <p:spPr>
          <a:xfrm>
            <a:off x="8223059" y="4681454"/>
            <a:ext cx="2914370" cy="1323439"/>
          </a:xfrm>
          <a:prstGeom prst="rect">
            <a:avLst/>
          </a:prstGeom>
          <a:noFill/>
        </p:spPr>
        <p:txBody>
          <a:bodyPr wrap="square" rtlCol="0">
            <a:spAutoFit/>
          </a:bodyPr>
          <a:lstStyle/>
          <a:p>
            <a:pPr algn="ct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如何划分</a:t>
            </a:r>
            <a:r>
              <a:rPr lang="en-US" altLang="zh-CN" sz="1600" dirty="0" err="1">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Saas</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（网络提供软件服务）层次上云计算基本服务粒度，以便应用能够进行类似</a:t>
            </a: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Web</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服务编排的服务组合，提高软件的重用性。 </a:t>
            </a:r>
            <a:endParaRPr lang="en-US" altLang="zh-CN" sz="1600"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
        <p:nvSpPr>
          <p:cNvPr id="15" name="任意多边形 14"/>
          <p:cNvSpPr/>
          <p:nvPr/>
        </p:nvSpPr>
        <p:spPr>
          <a:xfrm>
            <a:off x="2354410" y="4078230"/>
            <a:ext cx="314691" cy="237392"/>
          </a:xfrm>
          <a:custGeom>
            <a:avLst/>
            <a:gdLst>
              <a:gd name="connsiteX0" fmla="*/ 0 w 395654"/>
              <a:gd name="connsiteY0" fmla="*/ 105507 h 237392"/>
              <a:gd name="connsiteX1" fmla="*/ 158261 w 395654"/>
              <a:gd name="connsiteY1" fmla="*/ 237392 h 237392"/>
              <a:gd name="connsiteX2" fmla="*/ 395654 w 395654"/>
              <a:gd name="connsiteY2" fmla="*/ 0 h 237392"/>
              <a:gd name="connsiteX0-1" fmla="*/ 0 w 314691"/>
              <a:gd name="connsiteY0-2" fmla="*/ 143607 h 237392"/>
              <a:gd name="connsiteX1-3" fmla="*/ 77298 w 314691"/>
              <a:gd name="connsiteY1-4" fmla="*/ 237392 h 237392"/>
              <a:gd name="connsiteX2-5" fmla="*/ 314691 w 314691"/>
              <a:gd name="connsiteY2-6" fmla="*/ 0 h 237392"/>
            </a:gdLst>
            <a:ahLst/>
            <a:cxnLst>
              <a:cxn ang="0">
                <a:pos x="connsiteX0-1" y="connsiteY0-2"/>
              </a:cxn>
              <a:cxn ang="0">
                <a:pos x="connsiteX1-3" y="connsiteY1-4"/>
              </a:cxn>
              <a:cxn ang="0">
                <a:pos x="connsiteX2-5" y="connsiteY2-6"/>
              </a:cxn>
            </a:cxnLst>
            <a:rect l="l" t="t" r="r" b="b"/>
            <a:pathLst>
              <a:path w="314691" h="237392">
                <a:moveTo>
                  <a:pt x="0" y="143607"/>
                </a:moveTo>
                <a:lnTo>
                  <a:pt x="77298" y="237392"/>
                </a:lnTo>
                <a:lnTo>
                  <a:pt x="314691" y="0"/>
                </a:lnTo>
              </a:path>
            </a:pathLst>
          </a:cu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任意多边形 15"/>
          <p:cNvSpPr/>
          <p:nvPr/>
        </p:nvSpPr>
        <p:spPr>
          <a:xfrm>
            <a:off x="5937462" y="4078230"/>
            <a:ext cx="314691" cy="237392"/>
          </a:xfrm>
          <a:custGeom>
            <a:avLst/>
            <a:gdLst>
              <a:gd name="connsiteX0" fmla="*/ 0 w 395654"/>
              <a:gd name="connsiteY0" fmla="*/ 105507 h 237392"/>
              <a:gd name="connsiteX1" fmla="*/ 158261 w 395654"/>
              <a:gd name="connsiteY1" fmla="*/ 237392 h 237392"/>
              <a:gd name="connsiteX2" fmla="*/ 395654 w 395654"/>
              <a:gd name="connsiteY2" fmla="*/ 0 h 237392"/>
              <a:gd name="connsiteX0-1" fmla="*/ 0 w 314691"/>
              <a:gd name="connsiteY0-2" fmla="*/ 143607 h 237392"/>
              <a:gd name="connsiteX1-3" fmla="*/ 77298 w 314691"/>
              <a:gd name="connsiteY1-4" fmla="*/ 237392 h 237392"/>
              <a:gd name="connsiteX2-5" fmla="*/ 314691 w 314691"/>
              <a:gd name="connsiteY2-6" fmla="*/ 0 h 237392"/>
            </a:gdLst>
            <a:ahLst/>
            <a:cxnLst>
              <a:cxn ang="0">
                <a:pos x="connsiteX0-1" y="connsiteY0-2"/>
              </a:cxn>
              <a:cxn ang="0">
                <a:pos x="connsiteX1-3" y="connsiteY1-4"/>
              </a:cxn>
              <a:cxn ang="0">
                <a:pos x="connsiteX2-5" y="connsiteY2-6"/>
              </a:cxn>
            </a:cxnLst>
            <a:rect l="l" t="t" r="r" b="b"/>
            <a:pathLst>
              <a:path w="314691" h="237392">
                <a:moveTo>
                  <a:pt x="0" y="143607"/>
                </a:moveTo>
                <a:lnTo>
                  <a:pt x="77298" y="237392"/>
                </a:lnTo>
                <a:lnTo>
                  <a:pt x="314691" y="0"/>
                </a:lnTo>
              </a:path>
            </a:pathLst>
          </a:cu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任意多边形 16"/>
          <p:cNvSpPr/>
          <p:nvPr/>
        </p:nvSpPr>
        <p:spPr>
          <a:xfrm>
            <a:off x="9520514" y="4078230"/>
            <a:ext cx="314691" cy="237392"/>
          </a:xfrm>
          <a:custGeom>
            <a:avLst/>
            <a:gdLst>
              <a:gd name="connsiteX0" fmla="*/ 0 w 395654"/>
              <a:gd name="connsiteY0" fmla="*/ 105507 h 237392"/>
              <a:gd name="connsiteX1" fmla="*/ 158261 w 395654"/>
              <a:gd name="connsiteY1" fmla="*/ 237392 h 237392"/>
              <a:gd name="connsiteX2" fmla="*/ 395654 w 395654"/>
              <a:gd name="connsiteY2" fmla="*/ 0 h 237392"/>
              <a:gd name="connsiteX0-1" fmla="*/ 0 w 314691"/>
              <a:gd name="connsiteY0-2" fmla="*/ 143607 h 237392"/>
              <a:gd name="connsiteX1-3" fmla="*/ 77298 w 314691"/>
              <a:gd name="connsiteY1-4" fmla="*/ 237392 h 237392"/>
              <a:gd name="connsiteX2-5" fmla="*/ 314691 w 314691"/>
              <a:gd name="connsiteY2-6" fmla="*/ 0 h 237392"/>
            </a:gdLst>
            <a:ahLst/>
            <a:cxnLst>
              <a:cxn ang="0">
                <a:pos x="connsiteX0-1" y="connsiteY0-2"/>
              </a:cxn>
              <a:cxn ang="0">
                <a:pos x="connsiteX1-3" y="connsiteY1-4"/>
              </a:cxn>
              <a:cxn ang="0">
                <a:pos x="connsiteX2-5" y="connsiteY2-6"/>
              </a:cxn>
            </a:cxnLst>
            <a:rect l="l" t="t" r="r" b="b"/>
            <a:pathLst>
              <a:path w="314691" h="237392">
                <a:moveTo>
                  <a:pt x="0" y="143607"/>
                </a:moveTo>
                <a:lnTo>
                  <a:pt x="77298" y="237392"/>
                </a:lnTo>
                <a:lnTo>
                  <a:pt x="314691" y="0"/>
                </a:lnTo>
              </a:path>
            </a:pathLst>
          </a:cu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TextBox 1"/>
          <p:cNvSpPr txBox="1"/>
          <p:nvPr/>
        </p:nvSpPr>
        <p:spPr>
          <a:xfrm>
            <a:off x="243449" y="917831"/>
            <a:ext cx="11947358" cy="3170099"/>
          </a:xfrm>
          <a:prstGeom prst="rect">
            <a:avLst/>
          </a:prstGeom>
          <a:noFill/>
        </p:spPr>
        <p:txBody>
          <a:bodyPr wrap="square" rtlCol="0">
            <a:spAutoFit/>
          </a:bodyPr>
          <a:lstStyle/>
          <a:p>
            <a:r>
              <a:rPr lang="zh-CN" altLang="en-US" sz="2000" dirty="0">
                <a:solidFill>
                  <a:schemeClr val="bg1">
                    <a:lumMod val="6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      云计算是基于多种技术的新兴计算模式，随着现代软件应用和商务处理的全球化、信息化和自动化，必将为云计算的研究发展提供广泛的市场和应用背景。云计算不仅是虚拟化资源的集合，也不仅是在此之上的平台和应用实体的集合，而且是一种集虚拟化技术、网络技术、信息安全、效用计算、逻辑推理、软件工程、商务智能等技术为一体的新兴计算应用模式。无论是工业界还是学术界都提出了一系列实施技术和改进策略，并从理论和实际应用的角度进行了阐述。</a:t>
            </a:r>
          </a:p>
          <a:p>
            <a:r>
              <a:rPr lang="zh-CN" altLang="en-US" sz="2000" dirty="0">
                <a:solidFill>
                  <a:schemeClr val="bg1">
                    <a:lumMod val="6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      本次汇报首先介绍了云计算的相关背景，分析了云计算现有的优势和亟待解决的问题，然后围绕</a:t>
            </a:r>
            <a:r>
              <a:rPr lang="en-US" altLang="zh-CN" sz="2000" dirty="0">
                <a:solidFill>
                  <a:schemeClr val="bg1">
                    <a:lumMod val="6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SoCC2018</a:t>
            </a:r>
            <a:r>
              <a:rPr lang="zh-CN" altLang="en-US" sz="2000" dirty="0">
                <a:solidFill>
                  <a:schemeClr val="bg1">
                    <a:lumMod val="6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会议，从云端基础设施、集群资源管理和数据计算引擎三个方面展开综述，概述了现阶段云计算最新的研究方向，指出了各方向的研究目的。从理论和实际应用的角度分析了存在的问题，指出了未来云计算研发中应解决的关键问题和研究方向。由上面的讨论分析可知，应用向云计算模式的转变引发了一系列开放的问题，有待解决。</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0-#ppt_w/2"/>
                                          </p:val>
                                        </p:tav>
                                        <p:tav tm="100000">
                                          <p:val>
                                            <p:strVal val="#ppt_x"/>
                                          </p:val>
                                        </p:tav>
                                      </p:tavLst>
                                    </p:anim>
                                    <p:anim calcmode="lin" valueType="num">
                                      <p:cBhvr additive="base">
                                        <p:cTn id="8" dur="1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0-#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500" fill="hold"/>
                                        <p:tgtEl>
                                          <p:spTgt spid="7"/>
                                        </p:tgtEl>
                                        <p:attrNameLst>
                                          <p:attrName>ppt_x</p:attrName>
                                        </p:attrNameLst>
                                      </p:cBhvr>
                                      <p:tavLst>
                                        <p:tav tm="0">
                                          <p:val>
                                            <p:strVal val="0-#ppt_w/2"/>
                                          </p:val>
                                        </p:tav>
                                        <p:tav tm="100000">
                                          <p:val>
                                            <p:strVal val="#ppt_x"/>
                                          </p:val>
                                        </p:tav>
                                      </p:tavLst>
                                    </p:anim>
                                    <p:anim calcmode="lin" valueType="num">
                                      <p:cBhvr additive="base">
                                        <p:cTn id="16" dur="1500" fill="hold"/>
                                        <p:tgtEl>
                                          <p:spTgt spid="7"/>
                                        </p:tgtEl>
                                        <p:attrNameLst>
                                          <p:attrName>ppt_y</p:attrName>
                                        </p:attrNameLst>
                                      </p:cBhvr>
                                      <p:tavLst>
                                        <p:tav tm="0">
                                          <p:val>
                                            <p:strVal val="#ppt_y"/>
                                          </p:val>
                                        </p:tav>
                                        <p:tav tm="100000">
                                          <p:val>
                                            <p:strVal val="#ppt_y"/>
                                          </p:val>
                                        </p:tav>
                                      </p:tavLst>
                                    </p:anim>
                                  </p:childTnLst>
                                </p:cTn>
                              </p:par>
                              <p:par>
                                <p:cTn id="17" presetID="12" presetClass="entr" presetSubtype="4" fill="hold" grpId="0" nodeType="withEffect">
                                  <p:stCondLst>
                                    <p:cond delay="1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p:tgtEl>
                                          <p:spTgt spid="15"/>
                                        </p:tgtEl>
                                        <p:attrNameLst>
                                          <p:attrName>ppt_y</p:attrName>
                                        </p:attrNameLst>
                                      </p:cBhvr>
                                      <p:tavLst>
                                        <p:tav tm="0">
                                          <p:val>
                                            <p:strVal val="#ppt_y+#ppt_h*1.125000"/>
                                          </p:val>
                                        </p:tav>
                                        <p:tav tm="100000">
                                          <p:val>
                                            <p:strVal val="#ppt_y"/>
                                          </p:val>
                                        </p:tav>
                                      </p:tavLst>
                                    </p:anim>
                                    <p:animEffect transition="in" filter="wipe(up)">
                                      <p:cBhvr>
                                        <p:cTn id="20" dur="500"/>
                                        <p:tgtEl>
                                          <p:spTgt spid="15"/>
                                        </p:tgtEl>
                                      </p:cBhvr>
                                    </p:animEffect>
                                  </p:childTnLst>
                                </p:cTn>
                              </p:par>
                              <p:par>
                                <p:cTn id="21" presetID="12" presetClass="entr" presetSubtype="4" fill="hold" grpId="0" nodeType="withEffect">
                                  <p:stCondLst>
                                    <p:cond delay="175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p:tgtEl>
                                          <p:spTgt spid="16"/>
                                        </p:tgtEl>
                                        <p:attrNameLst>
                                          <p:attrName>ppt_y</p:attrName>
                                        </p:attrNameLst>
                                      </p:cBhvr>
                                      <p:tavLst>
                                        <p:tav tm="0">
                                          <p:val>
                                            <p:strVal val="#ppt_y+#ppt_h*1.125000"/>
                                          </p:val>
                                        </p:tav>
                                        <p:tav tm="100000">
                                          <p:val>
                                            <p:strVal val="#ppt_y"/>
                                          </p:val>
                                        </p:tav>
                                      </p:tavLst>
                                    </p:anim>
                                    <p:animEffect transition="in" filter="wipe(up)">
                                      <p:cBhvr>
                                        <p:cTn id="24" dur="500"/>
                                        <p:tgtEl>
                                          <p:spTgt spid="16"/>
                                        </p:tgtEl>
                                      </p:cBhvr>
                                    </p:animEffect>
                                  </p:childTnLst>
                                </p:cTn>
                              </p:par>
                              <p:par>
                                <p:cTn id="25" presetID="12" presetClass="entr" presetSubtype="4" fill="hold" grpId="0" nodeType="withEffect">
                                  <p:stCondLst>
                                    <p:cond delay="175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p:tgtEl>
                                          <p:spTgt spid="17"/>
                                        </p:tgtEl>
                                        <p:attrNameLst>
                                          <p:attrName>ppt_y</p:attrName>
                                        </p:attrNameLst>
                                      </p:cBhvr>
                                      <p:tavLst>
                                        <p:tav tm="0">
                                          <p:val>
                                            <p:strVal val="#ppt_y+#ppt_h*1.125000"/>
                                          </p:val>
                                        </p:tav>
                                        <p:tav tm="100000">
                                          <p:val>
                                            <p:strVal val="#ppt_y"/>
                                          </p:val>
                                        </p:tav>
                                      </p:tavLst>
                                    </p:anim>
                                    <p:animEffect transition="in" filter="wipe(up)">
                                      <p:cBhvr>
                                        <p:cTn id="28" dur="500"/>
                                        <p:tgtEl>
                                          <p:spTgt spid="17"/>
                                        </p:tgtEl>
                                      </p:cBhvr>
                                    </p:animEffect>
                                  </p:childTnLst>
                                </p:cTn>
                              </p:par>
                              <p:par>
                                <p:cTn id="29" presetID="10" presetClass="entr" presetSubtype="0" fill="hold" grpId="0" nodeType="withEffect">
                                  <p:stCondLst>
                                    <p:cond delay="2000"/>
                                  </p:stCondLst>
                                  <p:iterate type="lt">
                                    <p:tmPct val="10000"/>
                                  </p:iterate>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fade">
                                      <p:cBhvr>
                                        <p:cTn id="31" dur="250"/>
                                        <p:tgtEl>
                                          <p:spTgt spid="12">
                                            <p:txEl>
                                              <p:pRg st="0" end="0"/>
                                            </p:txEl>
                                          </p:spTgt>
                                        </p:tgtEl>
                                      </p:cBhvr>
                                    </p:animEffect>
                                  </p:childTnLst>
                                </p:cTn>
                              </p:par>
                              <p:par>
                                <p:cTn id="32" presetID="10" presetClass="entr" presetSubtype="0" fill="hold" grpId="0" nodeType="withEffect">
                                  <p:stCondLst>
                                    <p:cond delay="2000"/>
                                  </p:stCondLst>
                                  <p:iterate type="lt">
                                    <p:tmPct val="10000"/>
                                  </p:iterate>
                                  <p:childTnLst>
                                    <p:set>
                                      <p:cBhvr>
                                        <p:cTn id="33" dur="1" fill="hold">
                                          <p:stCondLst>
                                            <p:cond delay="0"/>
                                          </p:stCondLst>
                                        </p:cTn>
                                        <p:tgtEl>
                                          <p:spTgt spid="18">
                                            <p:txEl>
                                              <p:pRg st="0" end="0"/>
                                            </p:txEl>
                                          </p:spTgt>
                                        </p:tgtEl>
                                        <p:attrNameLst>
                                          <p:attrName>style.visibility</p:attrName>
                                        </p:attrNameLst>
                                      </p:cBhvr>
                                      <p:to>
                                        <p:strVal val="visible"/>
                                      </p:to>
                                    </p:set>
                                    <p:animEffect transition="in" filter="fade">
                                      <p:cBhvr>
                                        <p:cTn id="34" dur="100"/>
                                        <p:tgtEl>
                                          <p:spTgt spid="18">
                                            <p:txEl>
                                              <p:pRg st="0" end="0"/>
                                            </p:txEl>
                                          </p:spTgt>
                                        </p:tgtEl>
                                      </p:cBhvr>
                                    </p:animEffect>
                                  </p:childTnLst>
                                </p:cTn>
                              </p:par>
                              <p:par>
                                <p:cTn id="35" presetID="10" presetClass="entr" presetSubtype="0" fill="hold" grpId="0" nodeType="withEffect">
                                  <p:stCondLst>
                                    <p:cond delay="2000"/>
                                  </p:stCondLst>
                                  <p:iterate type="lt">
                                    <p:tmPct val="10000"/>
                                  </p:iterate>
                                  <p:childTnLst>
                                    <p:set>
                                      <p:cBhvr>
                                        <p:cTn id="36" dur="1" fill="hold">
                                          <p:stCondLst>
                                            <p:cond delay="0"/>
                                          </p:stCondLst>
                                        </p:cTn>
                                        <p:tgtEl>
                                          <p:spTgt spid="18">
                                            <p:txEl>
                                              <p:pRg st="1" end="1"/>
                                            </p:txEl>
                                          </p:spTgt>
                                        </p:tgtEl>
                                        <p:attrNameLst>
                                          <p:attrName>style.visibility</p:attrName>
                                        </p:attrNameLst>
                                      </p:cBhvr>
                                      <p:to>
                                        <p:strVal val="visible"/>
                                      </p:to>
                                    </p:set>
                                    <p:animEffect transition="in" filter="fade">
                                      <p:cBhvr>
                                        <p:cTn id="37" dur="100"/>
                                        <p:tgtEl>
                                          <p:spTgt spid="18">
                                            <p:txEl>
                                              <p:pRg st="1" end="1"/>
                                            </p:txEl>
                                          </p:spTgt>
                                        </p:tgtEl>
                                      </p:cBhvr>
                                    </p:animEffect>
                                  </p:childTnLst>
                                </p:cTn>
                              </p:par>
                              <p:par>
                                <p:cTn id="38" presetID="10" presetClass="entr" presetSubtype="0" fill="hold" grpId="0" nodeType="withEffect">
                                  <p:stCondLst>
                                    <p:cond delay="2000"/>
                                  </p:stCondLst>
                                  <p:iterate type="lt">
                                    <p:tmPct val="10000"/>
                                  </p:iterate>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p:bldP spid="12" grpId="0" build="allAtOnce"/>
      <p:bldP spid="15" grpId="0" animBg="1"/>
      <p:bldP spid="16" grpId="0" animBg="1"/>
      <p:bldP spid="17" grpId="0" animBg="1"/>
      <p:bldP spid="18"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流程图: 离页连接符 5"/>
          <p:cNvSpPr/>
          <p:nvPr/>
        </p:nvSpPr>
        <p:spPr>
          <a:xfrm>
            <a:off x="0" y="0"/>
            <a:ext cx="12192000" cy="5994400"/>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0 w 10000"/>
              <a:gd name="connsiteY0-2" fmla="*/ 0 h 10000"/>
              <a:gd name="connsiteX1-3" fmla="*/ 10000 w 10000"/>
              <a:gd name="connsiteY1-4" fmla="*/ 0 h 10000"/>
              <a:gd name="connsiteX2-5" fmla="*/ 10000 w 10000"/>
              <a:gd name="connsiteY2-6" fmla="*/ 8000 h 10000"/>
              <a:gd name="connsiteX3-7" fmla="*/ 5000 w 10000"/>
              <a:gd name="connsiteY3-8" fmla="*/ 10000 h 10000"/>
              <a:gd name="connsiteX4-9" fmla="*/ 0 w 10000"/>
              <a:gd name="connsiteY4-10" fmla="*/ 8000 h 10000"/>
              <a:gd name="connsiteX5-11" fmla="*/ 0 w 10000"/>
              <a:gd name="connsiteY5-1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0000">
                <a:moveTo>
                  <a:pt x="0" y="0"/>
                </a:moveTo>
                <a:lnTo>
                  <a:pt x="10000" y="0"/>
                </a:lnTo>
                <a:lnTo>
                  <a:pt x="10000" y="8000"/>
                </a:lnTo>
                <a:cubicBezTo>
                  <a:pt x="8333" y="8667"/>
                  <a:pt x="7060" y="9963"/>
                  <a:pt x="5000" y="10000"/>
                </a:cubicBezTo>
                <a:cubicBezTo>
                  <a:pt x="2940" y="10037"/>
                  <a:pt x="1667" y="8667"/>
                  <a:pt x="0" y="8000"/>
                </a:cubicBezTo>
                <a:lnTo>
                  <a:pt x="0" y="0"/>
                </a:lnTo>
                <a:close/>
              </a:path>
            </a:pathLst>
          </a:custGeom>
          <a:solidFill>
            <a:srgbClr val="2E2D33">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p:cNvPicPr>
            <a:picLocks noChangeAspect="1"/>
          </p:cNvPicPr>
          <p:nvPr/>
        </p:nvPicPr>
        <p:blipFill rotWithShape="1">
          <a:blip r:embed="rId3" cstate="screen"/>
          <a:srcRect/>
          <a:stretch>
            <a:fillRect/>
          </a:stretch>
        </p:blipFill>
        <p:spPr>
          <a:xfrm>
            <a:off x="0" y="-2555"/>
            <a:ext cx="12205677" cy="6872514"/>
          </a:xfrm>
          <a:prstGeom prst="rect">
            <a:avLst/>
          </a:prstGeom>
        </p:spPr>
      </p:pic>
      <p:sp>
        <p:nvSpPr>
          <p:cNvPr id="6" name="TextBox 8"/>
          <p:cNvSpPr txBox="1"/>
          <p:nvPr/>
        </p:nvSpPr>
        <p:spPr>
          <a:xfrm>
            <a:off x="3263975" y="2589546"/>
            <a:ext cx="5664051" cy="1200329"/>
          </a:xfrm>
          <a:prstGeom prst="rect">
            <a:avLst/>
          </a:prstGeom>
          <a:noFill/>
        </p:spPr>
        <p:txBody>
          <a:bodyPr wrap="none" rtlCol="0">
            <a:spAutoFit/>
          </a:bodyPr>
          <a:lstStyle/>
          <a:p>
            <a:r>
              <a:rPr lang="en-US" altLang="zh-CN" sz="72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THANK YOU</a:t>
            </a:r>
            <a:endParaRPr lang="zh-CN" altLang="en-US" sz="72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
        <p:nvSpPr>
          <p:cNvPr id="60" name="矩形 59"/>
          <p:cNvSpPr/>
          <p:nvPr/>
        </p:nvSpPr>
        <p:spPr>
          <a:xfrm>
            <a:off x="3887892" y="4737733"/>
            <a:ext cx="74376" cy="198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文本框 60"/>
          <p:cNvSpPr txBox="1"/>
          <p:nvPr/>
        </p:nvSpPr>
        <p:spPr>
          <a:xfrm>
            <a:off x="3925080" y="4629130"/>
            <a:ext cx="2909269"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汇报人：硕</a:t>
            </a:r>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2011</a:t>
            </a: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陈新宇</a:t>
            </a:r>
          </a:p>
        </p:txBody>
      </p:sp>
      <p:grpSp>
        <p:nvGrpSpPr>
          <p:cNvPr id="3" name="组合 2">
            <a:extLst>
              <a:ext uri="{FF2B5EF4-FFF2-40B4-BE49-F238E27FC236}">
                <a16:creationId xmlns:a16="http://schemas.microsoft.com/office/drawing/2014/main" id="{D7ACC8FD-3A95-FE4D-8090-8E5D9C671061}"/>
              </a:ext>
            </a:extLst>
          </p:cNvPr>
          <p:cNvGrpSpPr/>
          <p:nvPr/>
        </p:nvGrpSpPr>
        <p:grpSpPr>
          <a:xfrm>
            <a:off x="6888112" y="4629130"/>
            <a:ext cx="2668996" cy="1015663"/>
            <a:chOff x="6518622" y="4632039"/>
            <a:chExt cx="1827976" cy="1015663"/>
          </a:xfrm>
        </p:grpSpPr>
        <p:sp>
          <p:nvSpPr>
            <p:cNvPr id="62" name="矩形 61"/>
            <p:cNvSpPr/>
            <p:nvPr/>
          </p:nvSpPr>
          <p:spPr>
            <a:xfrm>
              <a:off x="6518622" y="4736093"/>
              <a:ext cx="74376" cy="198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文本框 62"/>
            <p:cNvSpPr txBox="1"/>
            <p:nvPr/>
          </p:nvSpPr>
          <p:spPr>
            <a:xfrm>
              <a:off x="6591404" y="4632039"/>
              <a:ext cx="1755194" cy="1015663"/>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学号：</a:t>
              </a:r>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M202073595</a:t>
              </a:r>
            </a:p>
          </p:txBody>
        </p:sp>
      </p:grpSp>
      <p:sp>
        <p:nvSpPr>
          <p:cNvPr id="64" name="矩形 63"/>
          <p:cNvSpPr/>
          <p:nvPr/>
        </p:nvSpPr>
        <p:spPr>
          <a:xfrm>
            <a:off x="3533240" y="4152128"/>
            <a:ext cx="5510530" cy="375920"/>
          </a:xfrm>
          <a:prstGeom prst="rect">
            <a:avLst/>
          </a:prstGeom>
        </p:spPr>
        <p:txBody>
          <a:bodyPr wrap="square" lIns="68580" tIns="34290" rIns="68580" bIns="34290">
            <a:spAutoFit/>
          </a:bodyPr>
          <a:lstStyle/>
          <a:p>
            <a:pPr algn="ctr"/>
            <a:r>
              <a:rPr lang="zh-CN" altLang="en-US" sz="2000" spc="3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华中科技大学</a:t>
            </a:r>
            <a:r>
              <a:rPr lang="en-US" altLang="zh-CN" sz="2000" spc="3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2020</a:t>
            </a:r>
            <a:r>
              <a:rPr lang="zh-CN" altLang="en-US" sz="2000" spc="3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级计算机学院</a:t>
            </a:r>
          </a:p>
        </p:txBody>
      </p:sp>
      <p:pic>
        <p:nvPicPr>
          <p:cNvPr id="2" name="图片 1" descr="白色logo副本"/>
          <p:cNvPicPr>
            <a:picLocks noChangeAspect="1"/>
          </p:cNvPicPr>
          <p:nvPr/>
        </p:nvPicPr>
        <p:blipFill>
          <a:blip r:embed="rId4"/>
          <a:stretch>
            <a:fillRect/>
          </a:stretch>
        </p:blipFill>
        <p:spPr>
          <a:xfrm>
            <a:off x="4403725" y="676275"/>
            <a:ext cx="3384550" cy="10045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700"/>
                            </p:stCondLst>
                            <p:childTnLst>
                              <p:par>
                                <p:cTn id="9" presetID="17" presetClass="entr" presetSubtype="1"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p:cTn id="11" dur="750" fill="hold"/>
                                        <p:tgtEl>
                                          <p:spTgt spid="60"/>
                                        </p:tgtEl>
                                        <p:attrNameLst>
                                          <p:attrName>ppt_x</p:attrName>
                                        </p:attrNameLst>
                                      </p:cBhvr>
                                      <p:tavLst>
                                        <p:tav tm="0">
                                          <p:val>
                                            <p:strVal val="#ppt_x"/>
                                          </p:val>
                                        </p:tav>
                                        <p:tav tm="100000">
                                          <p:val>
                                            <p:strVal val="#ppt_x"/>
                                          </p:val>
                                        </p:tav>
                                      </p:tavLst>
                                    </p:anim>
                                    <p:anim calcmode="lin" valueType="num">
                                      <p:cBhvr>
                                        <p:cTn id="12" dur="750" fill="hold"/>
                                        <p:tgtEl>
                                          <p:spTgt spid="60"/>
                                        </p:tgtEl>
                                        <p:attrNameLst>
                                          <p:attrName>ppt_y</p:attrName>
                                        </p:attrNameLst>
                                      </p:cBhvr>
                                      <p:tavLst>
                                        <p:tav tm="0">
                                          <p:val>
                                            <p:strVal val="#ppt_y-#ppt_h/2"/>
                                          </p:val>
                                        </p:tav>
                                        <p:tav tm="100000">
                                          <p:val>
                                            <p:strVal val="#ppt_y"/>
                                          </p:val>
                                        </p:tav>
                                      </p:tavLst>
                                    </p:anim>
                                    <p:anim calcmode="lin" valueType="num">
                                      <p:cBhvr>
                                        <p:cTn id="13" dur="750" fill="hold"/>
                                        <p:tgtEl>
                                          <p:spTgt spid="60"/>
                                        </p:tgtEl>
                                        <p:attrNameLst>
                                          <p:attrName>ppt_w</p:attrName>
                                        </p:attrNameLst>
                                      </p:cBhvr>
                                      <p:tavLst>
                                        <p:tav tm="0">
                                          <p:val>
                                            <p:strVal val="#ppt_w"/>
                                          </p:val>
                                        </p:tav>
                                        <p:tav tm="100000">
                                          <p:val>
                                            <p:strVal val="#ppt_w"/>
                                          </p:val>
                                        </p:tav>
                                      </p:tavLst>
                                    </p:anim>
                                    <p:anim calcmode="lin" valueType="num">
                                      <p:cBhvr>
                                        <p:cTn id="14" dur="750" fill="hold"/>
                                        <p:tgtEl>
                                          <p:spTgt spid="60"/>
                                        </p:tgtEl>
                                        <p:attrNameLst>
                                          <p:attrName>ppt_h</p:attrName>
                                        </p:attrNameLst>
                                      </p:cBhvr>
                                      <p:tavLst>
                                        <p:tav tm="0">
                                          <p:val>
                                            <p:fltVal val="0"/>
                                          </p:val>
                                        </p:tav>
                                        <p:tav tm="100000">
                                          <p:val>
                                            <p:strVal val="#ppt_h"/>
                                          </p:val>
                                        </p:tav>
                                      </p:tavLst>
                                    </p:anim>
                                  </p:childTnLst>
                                </p:cTn>
                              </p:par>
                              <p:par>
                                <p:cTn id="15" presetID="22" presetClass="entr" presetSubtype="8" fill="hold" grpId="0" nodeType="withEffect">
                                  <p:stCondLst>
                                    <p:cond delay="550"/>
                                  </p:stCondLst>
                                  <p:childTnLst>
                                    <p:set>
                                      <p:cBhvr>
                                        <p:cTn id="16" dur="1" fill="hold">
                                          <p:stCondLst>
                                            <p:cond delay="0"/>
                                          </p:stCondLst>
                                        </p:cTn>
                                        <p:tgtEl>
                                          <p:spTgt spid="61"/>
                                        </p:tgtEl>
                                        <p:attrNameLst>
                                          <p:attrName>style.visibility</p:attrName>
                                        </p:attrNameLst>
                                      </p:cBhvr>
                                      <p:to>
                                        <p:strVal val="visible"/>
                                      </p:to>
                                    </p:set>
                                    <p:animEffect transition="in" filter="wipe(left)">
                                      <p:cBhvr>
                                        <p:cTn id="17" dur="750"/>
                                        <p:tgtEl>
                                          <p:spTgt spid="61"/>
                                        </p:tgtEl>
                                      </p:cBhvr>
                                    </p:animEffect>
                                  </p:childTnLst>
                                </p:cTn>
                              </p:par>
                            </p:childTnLst>
                          </p:cTn>
                        </p:par>
                        <p:par>
                          <p:cTn id="18" fill="hold">
                            <p:stCondLst>
                              <p:cond delay="3000"/>
                            </p:stCondLst>
                            <p:childTnLst>
                              <p:par>
                                <p:cTn id="19" presetID="14" presetClass="entr" presetSubtype="10" fill="hold" grpId="0" nodeType="after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randombar(horizontal)">
                                      <p:cBhvr>
                                        <p:cTn id="2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0" grpId="0" animBg="1"/>
      <p:bldP spid="61" grpId="0"/>
      <p:bldP spid="6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sers/wangpeijia/Downloads/WechatIMG250.jpegWechatIMG250"/>
          <p:cNvPicPr>
            <a:picLocks noChangeAspect="1"/>
          </p:cNvPicPr>
          <p:nvPr/>
        </p:nvPicPr>
        <p:blipFill>
          <a:blip r:embed="rId3"/>
          <a:srcRect b="19122"/>
          <a:stretch>
            <a:fillRect/>
          </a:stretch>
        </p:blipFill>
        <p:spPr>
          <a:xfrm>
            <a:off x="-204470" y="-748665"/>
            <a:ext cx="13081000" cy="4501515"/>
          </a:xfrm>
          <a:prstGeom prst="rect">
            <a:avLst/>
          </a:prstGeom>
        </p:spPr>
      </p:pic>
      <p:sp>
        <p:nvSpPr>
          <p:cNvPr id="5" name="TextBox 10"/>
          <p:cNvSpPr txBox="1"/>
          <p:nvPr/>
        </p:nvSpPr>
        <p:spPr>
          <a:xfrm>
            <a:off x="4561863" y="2643629"/>
            <a:ext cx="3068276" cy="584775"/>
          </a:xfrm>
          <a:prstGeom prst="rect">
            <a:avLst/>
          </a:prstGeom>
          <a:noFill/>
        </p:spPr>
        <p:txBody>
          <a:bodyPr wrap="none"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Content   </a:t>
            </a:r>
            <a:r>
              <a:rPr lang="zh-CN" altLang="en-US" sz="32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目 录</a:t>
            </a:r>
            <a:endParaRPr lang="en-US" altLang="zh-CN" sz="32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cxnSp>
        <p:nvCxnSpPr>
          <p:cNvPr id="6" name="直接连接符 5"/>
          <p:cNvCxnSpPr/>
          <p:nvPr/>
        </p:nvCxnSpPr>
        <p:spPr>
          <a:xfrm>
            <a:off x="5658247" y="3365500"/>
            <a:ext cx="875507"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054034" y="4412351"/>
            <a:ext cx="637033"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p:cNvSpPr/>
          <p:nvPr/>
        </p:nvSpPr>
        <p:spPr>
          <a:xfrm>
            <a:off x="6985954" y="4405968"/>
            <a:ext cx="637033"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p:cNvSpPr/>
          <p:nvPr/>
        </p:nvSpPr>
        <p:spPr>
          <a:xfrm>
            <a:off x="3054034" y="5512589"/>
            <a:ext cx="637033"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12"/>
          <p:cNvSpPr/>
          <p:nvPr/>
        </p:nvSpPr>
        <p:spPr>
          <a:xfrm>
            <a:off x="6985956" y="5512794"/>
            <a:ext cx="637033" cy="3600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TextBox 26"/>
          <p:cNvSpPr txBox="1"/>
          <p:nvPr/>
        </p:nvSpPr>
        <p:spPr>
          <a:xfrm>
            <a:off x="3163198" y="4403059"/>
            <a:ext cx="486030"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01</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TextBox 27"/>
          <p:cNvSpPr txBox="1"/>
          <p:nvPr/>
        </p:nvSpPr>
        <p:spPr>
          <a:xfrm>
            <a:off x="7095118" y="4405968"/>
            <a:ext cx="486030"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02</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TextBox 28"/>
          <p:cNvSpPr txBox="1"/>
          <p:nvPr/>
        </p:nvSpPr>
        <p:spPr>
          <a:xfrm>
            <a:off x="3163198" y="5512589"/>
            <a:ext cx="486030"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03</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TextBox 29"/>
          <p:cNvSpPr txBox="1"/>
          <p:nvPr/>
        </p:nvSpPr>
        <p:spPr>
          <a:xfrm>
            <a:off x="7075990" y="5512794"/>
            <a:ext cx="486030" cy="400110"/>
          </a:xfrm>
          <a:prstGeom prst="rect">
            <a:avLst/>
          </a:prstGeom>
          <a:noFill/>
        </p:spPr>
        <p:txBody>
          <a:bodyPr wrap="non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04</a:t>
            </a:r>
            <a:endPar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TextBox 30"/>
          <p:cNvSpPr txBox="1"/>
          <p:nvPr/>
        </p:nvSpPr>
        <p:spPr>
          <a:xfrm>
            <a:off x="3917950" y="4361180"/>
            <a:ext cx="1577340" cy="460375"/>
          </a:xfrm>
          <a:prstGeom prst="rect">
            <a:avLst/>
          </a:prstGeom>
          <a:noFill/>
        </p:spPr>
        <p:txBody>
          <a:bodyPr wrap="square" rtlCol="0">
            <a:spAutoFit/>
          </a:bodyPr>
          <a:lstStyle/>
          <a:p>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背景</a:t>
            </a:r>
          </a:p>
        </p:txBody>
      </p:sp>
      <p:sp>
        <p:nvSpPr>
          <p:cNvPr id="19" name="TextBox 31"/>
          <p:cNvSpPr txBox="1"/>
          <p:nvPr/>
        </p:nvSpPr>
        <p:spPr>
          <a:xfrm>
            <a:off x="7850050" y="4355608"/>
            <a:ext cx="2031325" cy="461665"/>
          </a:xfrm>
          <a:prstGeom prst="rect">
            <a:avLst/>
          </a:prstGeom>
          <a:noFill/>
        </p:spPr>
        <p:txBody>
          <a:bodyPr wrap="none" rtlCol="0">
            <a:spAutoFit/>
          </a:bodyPr>
          <a:lstStyle/>
          <a:p>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云端基础设施</a:t>
            </a:r>
          </a:p>
        </p:txBody>
      </p:sp>
      <p:sp>
        <p:nvSpPr>
          <p:cNvPr id="20" name="TextBox 32"/>
          <p:cNvSpPr txBox="1"/>
          <p:nvPr/>
        </p:nvSpPr>
        <p:spPr>
          <a:xfrm>
            <a:off x="3918129" y="5484615"/>
            <a:ext cx="2031325" cy="461665"/>
          </a:xfrm>
          <a:prstGeom prst="rect">
            <a:avLst/>
          </a:prstGeom>
          <a:noFill/>
        </p:spPr>
        <p:txBody>
          <a:bodyPr wrap="none" rtlCol="0">
            <a:spAutoFit/>
          </a:bodyPr>
          <a:lstStyle/>
          <a:p>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集群资源管理</a:t>
            </a:r>
          </a:p>
        </p:txBody>
      </p:sp>
      <p:sp>
        <p:nvSpPr>
          <p:cNvPr id="21" name="TextBox 33"/>
          <p:cNvSpPr txBox="1"/>
          <p:nvPr/>
        </p:nvSpPr>
        <p:spPr>
          <a:xfrm>
            <a:off x="7850050" y="5484615"/>
            <a:ext cx="2031325" cy="461665"/>
          </a:xfrm>
          <a:prstGeom prst="rect">
            <a:avLst/>
          </a:prstGeom>
          <a:noFill/>
        </p:spPr>
        <p:txBody>
          <a:bodyPr wrap="none" rtlCol="0">
            <a:spAutoFit/>
          </a:bodyPr>
          <a:lstStyle/>
          <a:p>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数据计算引擎</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2"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2" presetClass="entr" presetSubtype="2"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1+#ppt_w/2"/>
                                          </p:val>
                                        </p:tav>
                                        <p:tav tm="100000">
                                          <p:val>
                                            <p:strVal val="#ppt_x"/>
                                          </p:val>
                                        </p:tav>
                                      </p:tavLst>
                                    </p:anim>
                                    <p:anim calcmode="lin" valueType="num">
                                      <p:cBhvr additive="base">
                                        <p:cTn id="34" dur="500" fill="hold"/>
                                        <p:tgtEl>
                                          <p:spTgt spid="16"/>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1+#ppt_w/2"/>
                                          </p:val>
                                        </p:tav>
                                        <p:tav tm="100000">
                                          <p:val>
                                            <p:strVal val="#ppt_x"/>
                                          </p:val>
                                        </p:tav>
                                      </p:tavLst>
                                    </p:anim>
                                    <p:anim calcmode="lin" valueType="num">
                                      <p:cBhvr additive="base">
                                        <p:cTn id="42" dur="500" fill="hold"/>
                                        <p:tgtEl>
                                          <p:spTgt spid="20"/>
                                        </p:tgtEl>
                                        <p:attrNameLst>
                                          <p:attrName>ppt_y</p:attrName>
                                        </p:attrNameLst>
                                      </p:cBhvr>
                                      <p:tavLst>
                                        <p:tav tm="0">
                                          <p:val>
                                            <p:strVal val="#ppt_y"/>
                                          </p:val>
                                        </p:tav>
                                        <p:tav tm="100000">
                                          <p:val>
                                            <p:strVal val="#ppt_y"/>
                                          </p:val>
                                        </p:tav>
                                      </p:tavLst>
                                    </p:anim>
                                  </p:childTnLst>
                                </p:cTn>
                              </p:par>
                            </p:childTnLst>
                          </p:cTn>
                        </p:par>
                        <p:par>
                          <p:cTn id="43" fill="hold">
                            <p:stCondLst>
                              <p:cond delay="1500"/>
                            </p:stCondLst>
                            <p:childTnLst>
                              <p:par>
                                <p:cTn id="44" presetID="2" presetClass="entr" presetSubtype="2"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1+#ppt_w/2"/>
                                          </p:val>
                                        </p:tav>
                                        <p:tav tm="100000">
                                          <p:val>
                                            <p:strVal val="#ppt_x"/>
                                          </p:val>
                                        </p:tav>
                                      </p:tavLst>
                                    </p:anim>
                                    <p:anim calcmode="lin" valueType="num">
                                      <p:cBhvr additive="base">
                                        <p:cTn id="47" dur="500" fill="hold"/>
                                        <p:tgtEl>
                                          <p:spTgt spid="13"/>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1+#ppt_w/2"/>
                                          </p:val>
                                        </p:tav>
                                        <p:tav tm="100000">
                                          <p:val>
                                            <p:strVal val="#ppt_x"/>
                                          </p:val>
                                        </p:tav>
                                      </p:tavLst>
                                    </p:anim>
                                    <p:anim calcmode="lin" valueType="num">
                                      <p:cBhvr additive="base">
                                        <p:cTn id="51" dur="500" fill="hold"/>
                                        <p:tgtEl>
                                          <p:spTgt spid="17"/>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1+#ppt_w/2"/>
                                          </p:val>
                                        </p:tav>
                                        <p:tav tm="100000">
                                          <p:val>
                                            <p:strVal val="#ppt_x"/>
                                          </p:val>
                                        </p:tav>
                                      </p:tavLst>
                                    </p:anim>
                                    <p:anim calcmode="lin" valueType="num">
                                      <p:cBhvr additive="base">
                                        <p:cTn id="55"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p:bldP spid="15" grpId="0"/>
      <p:bldP spid="16" grpId="0"/>
      <p:bldP spid="17" grpId="0"/>
      <p:bldP spid="18" grpId="0"/>
      <p:bldP spid="19" grpId="0"/>
      <p:bldP spid="20"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sers/wangpeijia/Downloads/WechatIMG252.jpegWechatIMG252"/>
          <p:cNvPicPr>
            <a:picLocks noChangeAspect="1"/>
          </p:cNvPicPr>
          <p:nvPr/>
        </p:nvPicPr>
        <p:blipFill>
          <a:blip r:embed="rId3"/>
          <a:srcRect/>
          <a:stretch>
            <a:fillRect/>
          </a:stretch>
        </p:blipFill>
        <p:spPr>
          <a:xfrm>
            <a:off x="-520065" y="-47625"/>
            <a:ext cx="4635500" cy="6953885"/>
          </a:xfrm>
          <a:prstGeom prst="rect">
            <a:avLst/>
          </a:prstGeom>
        </p:spPr>
      </p:pic>
      <p:grpSp>
        <p:nvGrpSpPr>
          <p:cNvPr id="3" name="组合 2"/>
          <p:cNvGrpSpPr/>
          <p:nvPr/>
        </p:nvGrpSpPr>
        <p:grpSpPr>
          <a:xfrm>
            <a:off x="3391357" y="2762250"/>
            <a:ext cx="1333500" cy="1333500"/>
            <a:chOff x="3410712" y="2762250"/>
            <a:chExt cx="1333500" cy="1333500"/>
          </a:xfrm>
        </p:grpSpPr>
        <p:sp>
          <p:nvSpPr>
            <p:cNvPr id="2" name="椭圆 1"/>
            <p:cNvSpPr/>
            <p:nvPr/>
          </p:nvSpPr>
          <p:spPr>
            <a:xfrm>
              <a:off x="3410712" y="2762250"/>
              <a:ext cx="1333500" cy="1333500"/>
            </a:xfrm>
            <a:prstGeom prst="ellipse">
              <a:avLst/>
            </a:prstGeom>
            <a:solidFill>
              <a:srgbClr val="17161C"/>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0"/>
            <p:cNvSpPr txBox="1"/>
            <p:nvPr/>
          </p:nvSpPr>
          <p:spPr>
            <a:xfrm>
              <a:off x="3610884" y="3013502"/>
              <a:ext cx="94449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01</a:t>
              </a:r>
            </a:p>
          </p:txBody>
        </p:sp>
      </p:grpSp>
      <p:sp>
        <p:nvSpPr>
          <p:cNvPr id="22" name="TextBox 30"/>
          <p:cNvSpPr txBox="1"/>
          <p:nvPr/>
        </p:nvSpPr>
        <p:spPr>
          <a:xfrm>
            <a:off x="5217795" y="3072130"/>
            <a:ext cx="3592195" cy="706755"/>
          </a:xfrm>
          <a:prstGeom prst="rect">
            <a:avLst/>
          </a:prstGeom>
          <a:noFill/>
        </p:spPr>
        <p:txBody>
          <a:bodyPr wrap="square" rtlCol="0">
            <a:spAutoFit/>
          </a:bodyPr>
          <a:lstStyle/>
          <a:p>
            <a:pPr algn="ctr"/>
            <a:r>
              <a:rPr lang="zh-CN" altLang="en-US" sz="4000" b="1" dirty="0">
                <a:solidFill>
                  <a:srgbClr val="414146"/>
                </a:solidFill>
                <a:latin typeface="微软雅黑" panose="020B0503020204020204" pitchFamily="34" charset="-122"/>
                <a:ea typeface="微软雅黑" panose="020B0503020204020204" pitchFamily="34" charset="-122"/>
                <a:sym typeface="微软雅黑" panose="020B0503020204020204" pitchFamily="34" charset="-122"/>
              </a:rPr>
              <a:t>背景</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949568" y="2985770"/>
            <a:ext cx="242432" cy="1333500"/>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5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750"/>
                                        <p:tgtEl>
                                          <p:spTgt spid="24"/>
                                        </p:tgtEl>
                                      </p:cBhvr>
                                    </p:animEffect>
                                  </p:childTnLst>
                                </p:cTn>
                              </p:par>
                              <p:par>
                                <p:cTn id="12" presetID="42" presetClass="path" presetSubtype="0" decel="50600" fill="hold" grpId="1" nodeType="withEffect">
                                  <p:stCondLst>
                                    <p:cond delay="750"/>
                                  </p:stCondLst>
                                  <p:childTnLst>
                                    <p:animMotion origin="layout" path="M -2.08333E-6 -0.0676 L -2.08333E-6 2.96296E-6 " pathEditMode="relative" rAng="0" ptsTypes="AA">
                                      <p:cBhvr>
                                        <p:cTn id="13" dur="750" fill="hold"/>
                                        <p:tgtEl>
                                          <p:spTgt spid="24"/>
                                        </p:tgtEl>
                                        <p:attrNameLst>
                                          <p:attrName>ppt_x</p:attrName>
                                          <p:attrName>ppt_y</p:attrName>
                                        </p:attrNameLst>
                                      </p:cBhvr>
                                      <p:rCtr x="0" y="33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animBg="1"/>
      <p:bldP spid="2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en-US" altLang="zh-CN"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Box 10"/>
          <p:cNvSpPr txBox="1"/>
          <p:nvPr/>
        </p:nvSpPr>
        <p:spPr>
          <a:xfrm>
            <a:off x="4815552" y="448343"/>
            <a:ext cx="2560897" cy="584775"/>
          </a:xfrm>
          <a:prstGeom prst="rect">
            <a:avLst/>
          </a:prstGeom>
          <a:noFill/>
        </p:spPr>
        <p:txBody>
          <a:bodyPr wrap="square" rtlCol="0">
            <a:spAutoFit/>
          </a:bodyPr>
          <a:lstStyle/>
          <a:p>
            <a:pPr algn="dist"/>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研究背景</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cxnSp>
        <p:nvCxnSpPr>
          <p:cNvPr id="4" name="直接连接符 3"/>
          <p:cNvCxnSpPr/>
          <p:nvPr/>
        </p:nvCxnSpPr>
        <p:spPr>
          <a:xfrm>
            <a:off x="5658247" y="1384300"/>
            <a:ext cx="875507" cy="0"/>
          </a:xfrm>
          <a:prstGeom prst="line">
            <a:avLst/>
          </a:prstGeom>
          <a:ln w="50800">
            <a:solidFill>
              <a:srgbClr val="5A5A60"/>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4445793" y="1760934"/>
            <a:ext cx="4419193" cy="4565253"/>
            <a:chOff x="4445793" y="1760934"/>
            <a:chExt cx="4419193" cy="4565253"/>
          </a:xfrm>
        </p:grpSpPr>
        <p:sp>
          <p:nvSpPr>
            <p:cNvPr id="11" name="椭圆 10"/>
            <p:cNvSpPr/>
            <p:nvPr/>
          </p:nvSpPr>
          <p:spPr>
            <a:xfrm>
              <a:off x="4598193" y="1913334"/>
              <a:ext cx="2993232" cy="2993232"/>
            </a:xfrm>
            <a:prstGeom prst="ellipse">
              <a:avLst/>
            </a:prstGeom>
            <a:noFill/>
            <a:ln w="260350">
              <a:gradFill flip="none" rotWithShape="1">
                <a:gsLst>
                  <a:gs pos="72000">
                    <a:schemeClr val="bg1">
                      <a:alpha val="0"/>
                    </a:schemeClr>
                  </a:gs>
                  <a:gs pos="100000">
                    <a:schemeClr val="bg1"/>
                  </a:gs>
                </a:gsLst>
                <a:path path="circle">
                  <a:fillToRect l="50000" t="130000" r="50000" b="-3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椭圆 5"/>
            <p:cNvSpPr/>
            <p:nvPr/>
          </p:nvSpPr>
          <p:spPr>
            <a:xfrm>
              <a:off x="4445793" y="1760934"/>
              <a:ext cx="3298032" cy="3298032"/>
            </a:xfrm>
            <a:prstGeom prst="ellipse">
              <a:avLst/>
            </a:prstGeom>
            <a:noFill/>
            <a:ln w="76200">
              <a:solidFill>
                <a:srgbClr val="4141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9" name="直接连接符 8"/>
            <p:cNvCxnSpPr>
              <a:stCxn id="6" idx="5"/>
            </p:cNvCxnSpPr>
            <p:nvPr/>
          </p:nvCxnSpPr>
          <p:spPr>
            <a:xfrm>
              <a:off x="7260839" y="4575980"/>
              <a:ext cx="292486" cy="281770"/>
            </a:xfrm>
            <a:prstGeom prst="line">
              <a:avLst/>
            </a:prstGeom>
            <a:ln w="190500">
              <a:solidFill>
                <a:srgbClr val="414146"/>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rot="18900000">
              <a:off x="7903192" y="4583112"/>
              <a:ext cx="495300" cy="1743075"/>
            </a:xfrm>
            <a:prstGeom prst="rect">
              <a:avLst/>
            </a:prstGeom>
            <a:solidFill>
              <a:srgbClr val="414146"/>
            </a:solidFill>
            <a:ln w="76200">
              <a:solidFill>
                <a:srgbClr val="4141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12" name="直接连接符 11"/>
            <p:cNvCxnSpPr/>
            <p:nvPr/>
          </p:nvCxnSpPr>
          <p:spPr>
            <a:xfrm>
              <a:off x="7708900" y="4749800"/>
              <a:ext cx="1156086" cy="114935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矩形标注 15"/>
          <p:cNvSpPr/>
          <p:nvPr/>
        </p:nvSpPr>
        <p:spPr>
          <a:xfrm flipV="1">
            <a:off x="449028" y="2022282"/>
            <a:ext cx="4031689" cy="3876867"/>
          </a:xfrm>
          <a:prstGeom prst="wedgeRectCallout">
            <a:avLst>
              <a:gd name="adj1" fmla="val 61253"/>
              <a:gd name="adj2" fmla="val 26544"/>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TextBox 1"/>
          <p:cNvSpPr txBox="1"/>
          <p:nvPr/>
        </p:nvSpPr>
        <p:spPr>
          <a:xfrm>
            <a:off x="479095" y="2022283"/>
            <a:ext cx="3928598" cy="3776938"/>
          </a:xfrm>
          <a:prstGeom prst="rect">
            <a:avLst/>
          </a:prstGeom>
          <a:noFill/>
        </p:spPr>
        <p:txBody>
          <a:bodyPr wrap="square" rtlCol="0">
            <a:spAutoFit/>
          </a:bodyPr>
          <a:lstStyle/>
          <a:p>
            <a:r>
              <a:rPr lang="en" altLang="zh-CN" b="1" dirty="0"/>
              <a:t>ACM Symposium on Cloud Computing</a:t>
            </a:r>
            <a:r>
              <a:rPr lang="zh-CN" altLang="en" dirty="0"/>
              <a:t>（</a:t>
            </a:r>
            <a:r>
              <a:rPr lang="zh-CN" altLang="en-US" dirty="0"/>
              <a:t>以下简称 </a:t>
            </a:r>
            <a:r>
              <a:rPr lang="en" altLang="zh-CN" dirty="0" err="1"/>
              <a:t>SoCC</a:t>
            </a:r>
            <a:r>
              <a:rPr lang="zh-CN" altLang="en" dirty="0"/>
              <a:t>）</a:t>
            </a:r>
            <a:r>
              <a:rPr lang="zh-CN" altLang="en-US" dirty="0"/>
              <a:t>是由美国计算机协会主办、聚焦云计算技术的一项学术会议。</a:t>
            </a:r>
            <a:r>
              <a:rPr lang="en" altLang="zh-CN" dirty="0" err="1"/>
              <a:t>SoCC</a:t>
            </a:r>
            <a:r>
              <a:rPr lang="en" altLang="zh-CN" dirty="0"/>
              <a:t> </a:t>
            </a:r>
            <a:r>
              <a:rPr lang="zh-CN" altLang="en-US" dirty="0"/>
              <a:t>由 </a:t>
            </a:r>
            <a:r>
              <a:rPr lang="en" altLang="zh-CN" b="1" dirty="0"/>
              <a:t>SIGMOD</a:t>
            </a:r>
            <a:r>
              <a:rPr lang="zh-CN" altLang="en" b="1" dirty="0"/>
              <a:t>（</a:t>
            </a:r>
            <a:r>
              <a:rPr lang="zh-CN" altLang="en-US" b="1" dirty="0"/>
              <a:t>数据管理特别兴趣组）和 </a:t>
            </a:r>
            <a:r>
              <a:rPr lang="en" altLang="zh-CN" b="1" dirty="0"/>
              <a:t>SIGOPS</a:t>
            </a:r>
            <a:r>
              <a:rPr lang="zh-CN" altLang="en" b="1" dirty="0"/>
              <a:t>（</a:t>
            </a:r>
            <a:r>
              <a:rPr lang="zh-CN" altLang="en-US" b="1" dirty="0"/>
              <a:t>操作系统特别兴趣组）共同赞助</a:t>
            </a:r>
            <a:r>
              <a:rPr lang="zh-CN" altLang="en-US" dirty="0"/>
              <a:t>，旨在聚集数据库和计算机系统两大领域的学者，共同推进云计算技术的研究与发展。这个年轻的会议在近些年蓬勃发展，</a:t>
            </a:r>
            <a:r>
              <a:rPr lang="en-US" altLang="zh-CN" dirty="0"/>
              <a:t>2018</a:t>
            </a:r>
            <a:r>
              <a:rPr lang="zh-CN" altLang="en-US" dirty="0"/>
              <a:t>年已经是第九届，云计算领域著名的集群管理工具 </a:t>
            </a:r>
            <a:r>
              <a:rPr lang="en" altLang="zh-CN" dirty="0"/>
              <a:t>Apache Hadoop YARN</a:t>
            </a:r>
            <a:r>
              <a:rPr lang="zh-CN" altLang="en" dirty="0"/>
              <a:t>、</a:t>
            </a:r>
            <a:r>
              <a:rPr lang="zh-CN" altLang="en-US" dirty="0"/>
              <a:t>数据库研究中常用的 </a:t>
            </a:r>
            <a:r>
              <a:rPr lang="en" altLang="zh-CN" dirty="0"/>
              <a:t>YCSB </a:t>
            </a:r>
            <a:r>
              <a:rPr lang="zh-CN" altLang="en-US" dirty="0"/>
              <a:t>基准测试等优秀工作均发布在此会议上。</a:t>
            </a:r>
            <a:endParaRPr lang="en-US" altLang="zh-CN" sz="1400" dirty="0">
              <a:solidFill>
                <a:schemeClr val="bg2">
                  <a:lumMod val="2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
        <p:nvSpPr>
          <p:cNvPr id="18" name="矩形标注 17"/>
          <p:cNvSpPr/>
          <p:nvPr/>
        </p:nvSpPr>
        <p:spPr>
          <a:xfrm flipV="1">
            <a:off x="8195373" y="1913333"/>
            <a:ext cx="3698618" cy="3145632"/>
          </a:xfrm>
          <a:prstGeom prst="wedgeRectCallout">
            <a:avLst>
              <a:gd name="adj1" fmla="val -64094"/>
              <a:gd name="adj2" fmla="val 3966"/>
            </a:avLst>
          </a:prstGeom>
          <a:solidFill>
            <a:srgbClr val="5A5A6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TextBox 1"/>
          <p:cNvSpPr txBox="1"/>
          <p:nvPr/>
        </p:nvSpPr>
        <p:spPr>
          <a:xfrm>
            <a:off x="8351074" y="2022283"/>
            <a:ext cx="3232643" cy="3077766"/>
          </a:xfrm>
          <a:prstGeom prst="rect">
            <a:avLst/>
          </a:prstGeom>
          <a:noFill/>
        </p:spPr>
        <p:txBody>
          <a:bodyPr wrap="square" rtlCol="0">
            <a:spAutoFit/>
          </a:bodyPr>
          <a:lstStyle/>
          <a:p>
            <a:r>
              <a:rPr lang="zh-CN" altLang="en-US" b="1" dirty="0">
                <a:solidFill>
                  <a:schemeClr val="bg1"/>
                </a:solidFill>
              </a:rPr>
              <a:t>主旨报告：更“大”的云计算</a:t>
            </a:r>
            <a:endParaRPr lang="zh-CN" altLang="en-US" dirty="0">
              <a:solidFill>
                <a:schemeClr val="bg1"/>
              </a:solidFill>
            </a:endParaRPr>
          </a:p>
          <a:p>
            <a:r>
              <a:rPr lang="zh-CN" altLang="en-US" dirty="0">
                <a:solidFill>
                  <a:schemeClr val="bg1"/>
                </a:solidFill>
              </a:rPr>
              <a:t>每年的主旨报告都会总结云计算尖端研究中积累的宝贵经验，分析和展望云计算技术当前和未来发展的趋势。来自谷歌的</a:t>
            </a:r>
            <a:r>
              <a:rPr lang="en" altLang="zh-CN" dirty="0">
                <a:solidFill>
                  <a:schemeClr val="bg1"/>
                </a:solidFill>
              </a:rPr>
              <a:t>John Wilkes</a:t>
            </a:r>
            <a:r>
              <a:rPr lang="zh-CN" altLang="en-US" dirty="0">
                <a:solidFill>
                  <a:schemeClr val="bg1"/>
                </a:solidFill>
              </a:rPr>
              <a:t>和来自加州大学欧文分校的 </a:t>
            </a:r>
            <a:r>
              <a:rPr lang="en" altLang="zh-CN" dirty="0">
                <a:solidFill>
                  <a:schemeClr val="bg1"/>
                </a:solidFill>
              </a:rPr>
              <a:t>Michael J. Carey </a:t>
            </a:r>
            <a:r>
              <a:rPr lang="zh-CN" altLang="en-US" dirty="0">
                <a:solidFill>
                  <a:schemeClr val="bg1"/>
                </a:solidFill>
              </a:rPr>
              <a:t>是</a:t>
            </a:r>
            <a:r>
              <a:rPr lang="en-US" altLang="zh-CN" dirty="0">
                <a:solidFill>
                  <a:schemeClr val="bg1"/>
                </a:solidFill>
              </a:rPr>
              <a:t>2018</a:t>
            </a:r>
            <a:r>
              <a:rPr lang="zh-CN" altLang="en-US" dirty="0">
                <a:solidFill>
                  <a:schemeClr val="bg1"/>
                </a:solidFill>
              </a:rPr>
              <a:t>年的报告者，他们的报告都关于“大”：</a:t>
            </a:r>
            <a:r>
              <a:rPr lang="zh-CN" altLang="en-US" b="1" dirty="0">
                <a:solidFill>
                  <a:schemeClr val="bg1"/>
                </a:solidFill>
              </a:rPr>
              <a:t>更大的集群，和更大的数据</a:t>
            </a:r>
            <a:r>
              <a:rPr lang="zh-CN" altLang="en-US" dirty="0">
                <a:solidFill>
                  <a:schemeClr val="bg1"/>
                </a:solidFill>
              </a:rPr>
              <a:t>。</a:t>
            </a:r>
          </a:p>
          <a:p>
            <a:r>
              <a:rPr lang="en-US" altLang="zh-CN" sz="14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path" presetSubtype="0" repeatCount="200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9" dur="3250" fill="hold"/>
                                        <p:tgtEl>
                                          <p:spTgt spid="5"/>
                                        </p:tgtEl>
                                        <p:attrNameLst>
                                          <p:attrName>ppt_x</p:attrName>
                                          <p:attrName>ppt_y</p:attrName>
                                        </p:attrNameLst>
                                      </p:cBhvr>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accel="50000" decel="50000" autoRev="1" fill="hold" grpId="1" nodeType="withEffect">
                                  <p:stCondLst>
                                    <p:cond delay="0"/>
                                  </p:stCondLst>
                                  <p:childTnLst>
                                    <p:animMotion origin="layout" path="M 4.58333E-6 0 L 0.00065 0.05579 " pathEditMode="relative" rAng="0" ptsTypes="AA">
                                      <p:cBhvr>
                                        <p:cTn id="14" dur="1250" fill="hold"/>
                                        <p:tgtEl>
                                          <p:spTgt spid="16"/>
                                        </p:tgtEl>
                                        <p:attrNameLst>
                                          <p:attrName>ppt_x</p:attrName>
                                          <p:attrName>ppt_y</p:attrName>
                                        </p:attrNameLst>
                                      </p:cBhvr>
                                      <p:rCtr x="26" y="2778"/>
                                    </p:animMotion>
                                  </p:childTnLst>
                                </p:cTn>
                              </p:par>
                              <p:par>
                                <p:cTn id="15" presetID="10" presetClass="entr" presetSubtype="0"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accel="50000" decel="50000" autoRev="1" fill="hold" grpId="1" nodeType="withEffect">
                                  <p:stCondLst>
                                    <p:cond delay="1000"/>
                                  </p:stCondLst>
                                  <p:childTnLst>
                                    <p:animMotion origin="layout" path="M 4.58333E-6 0 L 0.00065 0.05579 " pathEditMode="relative" rAng="0" ptsTypes="AA">
                                      <p:cBhvr>
                                        <p:cTn id="19" dur="1250" fill="hold"/>
                                        <p:tgtEl>
                                          <p:spTgt spid="18"/>
                                        </p:tgtEl>
                                        <p:attrNameLst>
                                          <p:attrName>ppt_x</p:attrName>
                                          <p:attrName>ppt_y</p:attrName>
                                        </p:attrNameLst>
                                      </p:cBhvr>
                                      <p:rCtr x="26" y="2778"/>
                                    </p:animMotion>
                                  </p:childTnLst>
                                </p:cTn>
                              </p:par>
                              <p:par>
                                <p:cTn id="20" presetID="10" presetClass="entr" presetSubtype="0" fill="hold" grpId="0" nodeType="withEffect">
                                  <p:stCondLst>
                                    <p:cond delay="3500"/>
                                  </p:stCondLst>
                                  <p:iterate type="lt">
                                    <p:tmPct val="10000"/>
                                  </p:iterate>
                                  <p:childTnLst>
                                    <p:set>
                                      <p:cBhvr>
                                        <p:cTn id="21" dur="1" fill="hold">
                                          <p:stCondLst>
                                            <p:cond delay="0"/>
                                          </p:stCondLst>
                                        </p:cTn>
                                        <p:tgtEl>
                                          <p:spTgt spid="19">
                                            <p:txEl>
                                              <p:pRg st="0" end="0"/>
                                            </p:txEl>
                                          </p:spTgt>
                                        </p:tgtEl>
                                        <p:attrNameLst>
                                          <p:attrName>style.visibility</p:attrName>
                                        </p:attrNameLst>
                                      </p:cBhvr>
                                      <p:to>
                                        <p:strVal val="visible"/>
                                      </p:to>
                                    </p:set>
                                    <p:animEffect transition="in" filter="fade">
                                      <p:cBhvr>
                                        <p:cTn id="22" dur="250"/>
                                        <p:tgtEl>
                                          <p:spTgt spid="19">
                                            <p:txEl>
                                              <p:pRg st="0" end="0"/>
                                            </p:txEl>
                                          </p:spTgt>
                                        </p:tgtEl>
                                      </p:cBhvr>
                                    </p:animEffect>
                                  </p:childTnLst>
                                </p:cTn>
                              </p:par>
                              <p:par>
                                <p:cTn id="23" presetID="10" presetClass="entr" presetSubtype="0" fill="hold" grpId="0" nodeType="withEffect">
                                  <p:stCondLst>
                                    <p:cond delay="3500"/>
                                  </p:stCondLst>
                                  <p:iterate type="lt">
                                    <p:tmPct val="10000"/>
                                  </p:iterate>
                                  <p:childTnLst>
                                    <p:set>
                                      <p:cBhvr>
                                        <p:cTn id="24" dur="1" fill="hold">
                                          <p:stCondLst>
                                            <p:cond delay="0"/>
                                          </p:stCondLst>
                                        </p:cTn>
                                        <p:tgtEl>
                                          <p:spTgt spid="19">
                                            <p:txEl>
                                              <p:pRg st="1" end="1"/>
                                            </p:txEl>
                                          </p:spTgt>
                                        </p:tgtEl>
                                        <p:attrNameLst>
                                          <p:attrName>style.visibility</p:attrName>
                                        </p:attrNameLst>
                                      </p:cBhvr>
                                      <p:to>
                                        <p:strVal val="visible"/>
                                      </p:to>
                                    </p:set>
                                    <p:animEffect transition="in" filter="fade">
                                      <p:cBhvr>
                                        <p:cTn id="25" dur="250"/>
                                        <p:tgtEl>
                                          <p:spTgt spid="19">
                                            <p:txEl>
                                              <p:pRg st="1" end="1"/>
                                            </p:txEl>
                                          </p:spTgt>
                                        </p:tgtEl>
                                      </p:cBhvr>
                                    </p:animEffect>
                                  </p:childTnLst>
                                </p:cTn>
                              </p:par>
                              <p:par>
                                <p:cTn id="26" presetID="10" presetClass="entr" presetSubtype="0" fill="hold" grpId="0" nodeType="withEffect">
                                  <p:stCondLst>
                                    <p:cond delay="3500"/>
                                  </p:stCondLst>
                                  <p:iterate type="lt">
                                    <p:tmPct val="10000"/>
                                  </p:iterate>
                                  <p:childTnLst>
                                    <p:set>
                                      <p:cBhvr>
                                        <p:cTn id="27" dur="1" fill="hold">
                                          <p:stCondLst>
                                            <p:cond delay="0"/>
                                          </p:stCondLst>
                                        </p:cTn>
                                        <p:tgtEl>
                                          <p:spTgt spid="19">
                                            <p:txEl>
                                              <p:pRg st="2" end="2"/>
                                            </p:txEl>
                                          </p:spTgt>
                                        </p:tgtEl>
                                        <p:attrNameLst>
                                          <p:attrName>style.visibility</p:attrName>
                                        </p:attrNameLst>
                                      </p:cBhvr>
                                      <p:to>
                                        <p:strVal val="visible"/>
                                      </p:to>
                                    </p:set>
                                    <p:animEffect transition="in" filter="fade">
                                      <p:cBhvr>
                                        <p:cTn id="28" dur="250"/>
                                        <p:tgtEl>
                                          <p:spTgt spid="19">
                                            <p:txEl>
                                              <p:pRg st="2" end="2"/>
                                            </p:txEl>
                                          </p:spTgt>
                                        </p:tgtEl>
                                      </p:cBhvr>
                                    </p:animEffect>
                                  </p:childTnLst>
                                </p:cTn>
                              </p:par>
                              <p:par>
                                <p:cTn id="29" presetID="10" presetClass="entr" presetSubtype="0" fill="hold" grpId="0" nodeType="withEffect">
                                  <p:stCondLst>
                                    <p:cond delay="3500"/>
                                  </p:stCondLst>
                                  <p:iterate type="lt">
                                    <p:tmPct val="10000"/>
                                  </p:iterate>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25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build="allAtOnce"/>
      <p:bldP spid="18" grpId="0" animBg="1"/>
      <p:bldP spid="18" grpId="1" animBg="1"/>
      <p:bldP spid="19"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sers/wangpeijia/Downloads/WechatIMG252.jpegWechatIMG252"/>
          <p:cNvPicPr>
            <a:picLocks noChangeAspect="1"/>
          </p:cNvPicPr>
          <p:nvPr/>
        </p:nvPicPr>
        <p:blipFill>
          <a:blip r:embed="rId3"/>
          <a:srcRect/>
          <a:stretch>
            <a:fillRect/>
          </a:stretch>
        </p:blipFill>
        <p:spPr>
          <a:xfrm>
            <a:off x="-520065" y="-47625"/>
            <a:ext cx="4635500" cy="6953885"/>
          </a:xfrm>
          <a:prstGeom prst="rect">
            <a:avLst/>
          </a:prstGeom>
        </p:spPr>
      </p:pic>
      <p:grpSp>
        <p:nvGrpSpPr>
          <p:cNvPr id="3" name="组合 2"/>
          <p:cNvGrpSpPr/>
          <p:nvPr/>
        </p:nvGrpSpPr>
        <p:grpSpPr>
          <a:xfrm>
            <a:off x="3391357" y="2762250"/>
            <a:ext cx="1333500" cy="1333500"/>
            <a:chOff x="3410712" y="2762250"/>
            <a:chExt cx="1333500" cy="1333500"/>
          </a:xfrm>
        </p:grpSpPr>
        <p:sp>
          <p:nvSpPr>
            <p:cNvPr id="2" name="椭圆 1"/>
            <p:cNvSpPr/>
            <p:nvPr/>
          </p:nvSpPr>
          <p:spPr>
            <a:xfrm>
              <a:off x="3410712" y="2762250"/>
              <a:ext cx="1333500" cy="1333500"/>
            </a:xfrm>
            <a:prstGeom prst="ellipse">
              <a:avLst/>
            </a:prstGeom>
            <a:solidFill>
              <a:srgbClr val="17161C"/>
            </a:solidFill>
            <a:ln w="381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0"/>
            <p:cNvSpPr txBox="1"/>
            <p:nvPr/>
          </p:nvSpPr>
          <p:spPr>
            <a:xfrm>
              <a:off x="3610884" y="3013502"/>
              <a:ext cx="944490"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02</a:t>
              </a:r>
            </a:p>
          </p:txBody>
        </p:sp>
      </p:grpSp>
      <p:sp>
        <p:nvSpPr>
          <p:cNvPr id="22" name="TextBox 30"/>
          <p:cNvSpPr txBox="1"/>
          <p:nvPr/>
        </p:nvSpPr>
        <p:spPr>
          <a:xfrm>
            <a:off x="5217795" y="3072130"/>
            <a:ext cx="5333900" cy="1323439"/>
          </a:xfrm>
          <a:prstGeom prst="rect">
            <a:avLst/>
          </a:prstGeom>
          <a:noFill/>
        </p:spPr>
        <p:txBody>
          <a:bodyPr wrap="square" rtlCol="0">
            <a:spAutoFit/>
          </a:bodyPr>
          <a:lstStyle/>
          <a:p>
            <a:pPr algn="ctr"/>
            <a:r>
              <a:rPr lang="zh-CN" altLang="en-US" sz="4000" b="1" dirty="0">
                <a:solidFill>
                  <a:srgbClr val="414146"/>
                </a:solidFill>
                <a:latin typeface="微软雅黑" panose="020B0503020204020204" pitchFamily="34" charset="-122"/>
                <a:ea typeface="微软雅黑" panose="020B0503020204020204" pitchFamily="34" charset="-122"/>
                <a:sym typeface="微软雅黑" panose="020B0503020204020204" pitchFamily="34" charset="-122"/>
              </a:rPr>
              <a:t>更加高效、可靠的云端基础设施</a:t>
            </a:r>
          </a:p>
        </p:txBody>
      </p:sp>
      <p:sp>
        <p:nvSpPr>
          <p:cNvPr id="24" name="矩形 23" descr="e7d195523061f1c0d3ba7f298e59d031c9c3f97027ed136f882110EF8F17BAD1F2C348D17C7856EF46CB4678CC9E44EE1ABA681E3133328A7B4D22AAF822B2429426B2355AA8CC4431B8568D2CF3B73AAAD753476CCD8199994BD43C82BDB4A055B67CFBA66DDF37414317DA1BBA25705979FE7D57D375D82D7B24EC2F681DC196451350D92E9550"/>
          <p:cNvSpPr/>
          <p:nvPr/>
        </p:nvSpPr>
        <p:spPr>
          <a:xfrm>
            <a:off x="11949568" y="2985770"/>
            <a:ext cx="242432" cy="1333500"/>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extLst>
      <p:ext uri="{BB962C8B-B14F-4D97-AF65-F5344CB8AC3E}">
        <p14:creationId xmlns:p14="http://schemas.microsoft.com/office/powerpoint/2010/main" val="146422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75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750"/>
                                        <p:tgtEl>
                                          <p:spTgt spid="24"/>
                                        </p:tgtEl>
                                      </p:cBhvr>
                                    </p:animEffect>
                                  </p:childTnLst>
                                </p:cTn>
                              </p:par>
                              <p:par>
                                <p:cTn id="12" presetID="42" presetClass="path" presetSubtype="0" decel="50600" fill="hold" grpId="1" nodeType="withEffect">
                                  <p:stCondLst>
                                    <p:cond delay="750"/>
                                  </p:stCondLst>
                                  <p:childTnLst>
                                    <p:animMotion origin="layout" path="M -2.08333E-6 -0.0676 L -2.08333E-6 2.96296E-6 " pathEditMode="relative" rAng="0" ptsTypes="AA">
                                      <p:cBhvr>
                                        <p:cTn id="13" dur="750" fill="hold"/>
                                        <p:tgtEl>
                                          <p:spTgt spid="24"/>
                                        </p:tgtEl>
                                        <p:attrNameLst>
                                          <p:attrName>ppt_x</p:attrName>
                                          <p:attrName>ppt_y</p:attrName>
                                        </p:attrNameLst>
                                      </p:cBhvr>
                                      <p:rCtr x="0" y="33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animBg="1"/>
      <p:bldP spid="2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screen">
            <a:extLst>
              <a:ext uri="{BEBA8EAE-BF5A-486C-A8C5-ECC9F3942E4B}">
                <a14:imgProps xmlns:a14="http://schemas.microsoft.com/office/drawing/2010/main">
                  <a14:imgLayer r:embed="rId4">
                    <a14:imgEffect>
                      <a14:artisticBlur/>
                    </a14:imgEffect>
                    <a14:imgEffect>
                      <a14:brightnessContrast bright="-40000" contrast="-40000"/>
                    </a14:imgEffect>
                    <a14:imgEffect>
                      <a14:saturation sat="0"/>
                    </a14:imgEffect>
                  </a14:imgLayer>
                </a14:imgProps>
              </a:ext>
            </a:extLst>
          </a:blip>
          <a:srcRect/>
          <a:stretch>
            <a:fillRect/>
          </a:stretch>
        </p:blipFill>
        <p:spPr>
          <a:xfrm>
            <a:off x="-1" y="1191126"/>
            <a:ext cx="12192000" cy="6858000"/>
          </a:xfrm>
          <a:prstGeom prst="rect">
            <a:avLst/>
          </a:prstGeom>
        </p:spPr>
      </p:pic>
      <p:sp>
        <p:nvSpPr>
          <p:cNvPr id="3" name="TextBox 10"/>
          <p:cNvSpPr txBox="1"/>
          <p:nvPr/>
        </p:nvSpPr>
        <p:spPr>
          <a:xfrm>
            <a:off x="5388113" y="433829"/>
            <a:ext cx="1415772" cy="584775"/>
          </a:xfrm>
          <a:prstGeom prst="rect">
            <a:avLst/>
          </a:prstGeom>
          <a:noFill/>
        </p:spPr>
        <p:txBody>
          <a:bodyPr wrap="none" rtlCol="0">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云存储</a:t>
            </a:r>
            <a:endParaRPr lang="zh-CN" altLang="en-US"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cxnSp>
        <p:nvCxnSpPr>
          <p:cNvPr id="4" name="直接连接符 3"/>
          <p:cNvCxnSpPr/>
          <p:nvPr/>
        </p:nvCxnSpPr>
        <p:spPr>
          <a:xfrm>
            <a:off x="5658247" y="1384300"/>
            <a:ext cx="875507"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3510948" y="1806322"/>
            <a:ext cx="1308100" cy="1308100"/>
          </a:xfrm>
          <a:prstGeom prst="ellipse">
            <a:avLst/>
          </a:prstGeom>
          <a:solidFill>
            <a:srgbClr val="1716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p:nvPr/>
        </p:nvSpPr>
        <p:spPr>
          <a:xfrm>
            <a:off x="7372952" y="1806322"/>
            <a:ext cx="1308100" cy="1308100"/>
          </a:xfrm>
          <a:prstGeom prst="ellipse">
            <a:avLst/>
          </a:prstGeom>
          <a:solidFill>
            <a:srgbClr val="1716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 name="组合 1">
            <a:extLst>
              <a:ext uri="{FF2B5EF4-FFF2-40B4-BE49-F238E27FC236}">
                <a16:creationId xmlns:a16="http://schemas.microsoft.com/office/drawing/2014/main" id="{070EF8BD-467E-C840-B95C-9412917E0F84}"/>
              </a:ext>
            </a:extLst>
          </p:cNvPr>
          <p:cNvGrpSpPr/>
          <p:nvPr/>
        </p:nvGrpSpPr>
        <p:grpSpPr>
          <a:xfrm>
            <a:off x="3835466" y="1794819"/>
            <a:ext cx="4583363" cy="4335612"/>
            <a:chOff x="4512203" y="1626252"/>
            <a:chExt cx="4583363" cy="4335612"/>
          </a:xfrm>
        </p:grpSpPr>
        <p:sp>
          <p:nvSpPr>
            <p:cNvPr id="7" name="椭圆 6"/>
            <p:cNvSpPr/>
            <p:nvPr/>
          </p:nvSpPr>
          <p:spPr>
            <a:xfrm>
              <a:off x="4512203" y="1626252"/>
              <a:ext cx="4583363" cy="43356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TextBox 1"/>
            <p:cNvSpPr txBox="1"/>
            <p:nvPr/>
          </p:nvSpPr>
          <p:spPr>
            <a:xfrm>
              <a:off x="5093277" y="2280302"/>
              <a:ext cx="3474113" cy="3416320"/>
            </a:xfrm>
            <a:prstGeom prst="rect">
              <a:avLst/>
            </a:prstGeom>
            <a:noFill/>
          </p:spPr>
          <p:txBody>
            <a:bodyPr wrap="square" rtlCol="0">
              <a:spAutoFit/>
            </a:bodyPr>
            <a:lstStyle/>
            <a:p>
              <a:pPr algn="ctr"/>
              <a:r>
                <a:rPr lang="en-US" altLang="zh-CN" dirty="0"/>
                <a:t>2018</a:t>
              </a:r>
              <a:r>
                <a:rPr lang="zh-CN" altLang="en-US" dirty="0"/>
                <a:t>会议有多篇论文关注云存储技术。如荣获本届会议最佳论文奖的 </a:t>
              </a:r>
              <a:r>
                <a:rPr lang="en" altLang="zh-CN" dirty="0" err="1"/>
                <a:t>Netco</a:t>
              </a:r>
              <a:r>
                <a:rPr lang="zh-CN" altLang="en" dirty="0"/>
                <a:t>，</a:t>
              </a:r>
              <a:r>
                <a:rPr lang="zh-CN" altLang="en-US" dirty="0"/>
                <a:t>是由微软设计的一套针对分布式数据并行计算的数据预取和缓存系统。论文指出云计算中数据存储往往是与计算节点分离并分散的（</a:t>
              </a:r>
              <a:r>
                <a:rPr lang="en" altLang="zh-CN" dirty="0"/>
                <a:t>Disaggregated storage</a:t>
              </a:r>
              <a:r>
                <a:rPr lang="zh-CN" altLang="en" dirty="0"/>
                <a:t>）。</a:t>
              </a:r>
              <a:r>
                <a:rPr lang="zh-CN" altLang="en-US" dirty="0"/>
                <a:t>因此 </a:t>
              </a:r>
              <a:r>
                <a:rPr lang="en" altLang="zh-CN" dirty="0" err="1"/>
                <a:t>Netco</a:t>
              </a:r>
              <a:r>
                <a:rPr lang="en" altLang="zh-CN" dirty="0"/>
                <a:t> </a:t>
              </a:r>
              <a:r>
                <a:rPr lang="zh-CN" altLang="en-US" dirty="0"/>
                <a:t>系统设计了一套数据预取策略，优化数据和计算的共同放置，提升计算任务的性能，实验表明 </a:t>
              </a:r>
              <a:r>
                <a:rPr lang="en" altLang="zh-CN" dirty="0" err="1"/>
                <a:t>Netco</a:t>
              </a:r>
              <a:r>
                <a:rPr lang="en" altLang="zh-CN" dirty="0"/>
                <a:t> </a:t>
              </a:r>
              <a:r>
                <a:rPr lang="zh-CN" altLang="en-US" dirty="0"/>
                <a:t>可以减少达 </a:t>
              </a:r>
              <a:r>
                <a:rPr lang="en-US" altLang="zh-CN" dirty="0"/>
                <a:t>5 </a:t>
              </a:r>
              <a:r>
                <a:rPr lang="zh-CN" altLang="en-US" dirty="0"/>
                <a:t>倍的远端 </a:t>
              </a:r>
              <a:r>
                <a:rPr lang="en" altLang="zh-CN" dirty="0"/>
                <a:t>IO</a:t>
              </a:r>
              <a:r>
                <a:rPr lang="zh-CN" altLang="en" dirty="0"/>
                <a:t>。</a:t>
              </a:r>
              <a:endParaRPr lang="en-US" altLang="zh-CN" sz="2000" b="1" dirty="0">
                <a:solidFill>
                  <a:schemeClr val="bg2">
                    <a:lumMod val="25000"/>
                  </a:schemeClr>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endParaRPr>
            </a:p>
          </p:txBody>
        </p:sp>
      </p:grpSp>
      <p:sp>
        <p:nvSpPr>
          <p:cNvPr id="20" name="弧形 19"/>
          <p:cNvSpPr/>
          <p:nvPr/>
        </p:nvSpPr>
        <p:spPr>
          <a:xfrm rot="7903010">
            <a:off x="3137088" y="3140008"/>
            <a:ext cx="4507922" cy="1308100"/>
          </a:xfrm>
          <a:prstGeom prst="arc">
            <a:avLst>
              <a:gd name="adj1" fmla="val 20174817"/>
              <a:gd name="adj2" fmla="val 190886"/>
            </a:avLst>
          </a:prstGeom>
          <a:ln w="19050">
            <a:solidFill>
              <a:srgbClr val="DDD4C5"/>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弧形 21"/>
          <p:cNvSpPr/>
          <p:nvPr/>
        </p:nvSpPr>
        <p:spPr>
          <a:xfrm rot="13696990" flipH="1">
            <a:off x="4553196" y="3140008"/>
            <a:ext cx="4507922" cy="1308100"/>
          </a:xfrm>
          <a:prstGeom prst="arc">
            <a:avLst>
              <a:gd name="adj1" fmla="val 20174817"/>
              <a:gd name="adj2" fmla="val 190886"/>
            </a:avLst>
          </a:prstGeom>
          <a:ln w="19050">
            <a:solidFill>
              <a:srgbClr val="DDD4C5"/>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accel="50000" decel="50000" fill="hold" grpId="1" nodeType="withEffect">
                                  <p:stCondLst>
                                    <p:cond delay="0"/>
                                  </p:stCondLst>
                                  <p:childTnLst>
                                    <p:animMotion origin="layout" path="M 3.33333E-6 3.7037E-6 L 0.15625 0.28842 " pathEditMode="relative" rAng="0" ptsTypes="AA">
                                      <p:cBhvr>
                                        <p:cTn id="9" dur="2000" spd="-100000" fill="hold"/>
                                        <p:tgtEl>
                                          <p:spTgt spid="11"/>
                                        </p:tgtEl>
                                        <p:attrNameLst>
                                          <p:attrName>ppt_x</p:attrName>
                                          <p:attrName>ppt_y</p:attrName>
                                        </p:attrNameLst>
                                      </p:cBhvr>
                                      <p:rCtr x="7813" y="14421"/>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accel="50000" decel="50000" fill="hold" grpId="1" nodeType="withEffect">
                                  <p:stCondLst>
                                    <p:cond delay="0"/>
                                  </p:stCondLst>
                                  <p:childTnLst>
                                    <p:animMotion origin="layout" path="M -3.33333E-6 3.7037E-6 L -0.16093 0.28842 " pathEditMode="relative" rAng="0" ptsTypes="AA">
                                      <p:cBhvr>
                                        <p:cTn id="14" dur="2000" spd="-100000" fill="hold"/>
                                        <p:tgtEl>
                                          <p:spTgt spid="12"/>
                                        </p:tgtEl>
                                        <p:attrNameLst>
                                          <p:attrName>ppt_x</p:attrName>
                                          <p:attrName>ppt_y</p:attrName>
                                        </p:attrNameLst>
                                      </p:cBhvr>
                                      <p:rCtr x="-8047" y="14421"/>
                                    </p:animMotion>
                                  </p:childTnLst>
                                </p:cTn>
                              </p:par>
                              <p:par>
                                <p:cTn id="15" presetID="22" presetClass="entr" presetSubtype="2" fill="hold" grpId="0" nodeType="withEffect">
                                  <p:stCondLst>
                                    <p:cond delay="1750"/>
                                  </p:stCondLst>
                                  <p:childTnLst>
                                    <p:set>
                                      <p:cBhvr>
                                        <p:cTn id="16" dur="1" fill="hold">
                                          <p:stCondLst>
                                            <p:cond delay="0"/>
                                          </p:stCondLst>
                                        </p:cTn>
                                        <p:tgtEl>
                                          <p:spTgt spid="20"/>
                                        </p:tgtEl>
                                        <p:attrNameLst>
                                          <p:attrName>style.visibility</p:attrName>
                                        </p:attrNameLst>
                                      </p:cBhvr>
                                      <p:to>
                                        <p:strVal val="visible"/>
                                      </p:to>
                                    </p:set>
                                    <p:animEffect transition="in" filter="wipe(right)">
                                      <p:cBhvr>
                                        <p:cTn id="17" dur="500"/>
                                        <p:tgtEl>
                                          <p:spTgt spid="20"/>
                                        </p:tgtEl>
                                      </p:cBhvr>
                                    </p:animEffect>
                                  </p:childTnLst>
                                </p:cTn>
                              </p:par>
                              <p:par>
                                <p:cTn id="18" presetID="22" presetClass="entr" presetSubtype="8" fill="hold" grpId="0" nodeType="withEffect">
                                  <p:stCondLst>
                                    <p:cond delay="175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20"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7</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Box 10"/>
          <p:cNvSpPr txBox="1"/>
          <p:nvPr/>
        </p:nvSpPr>
        <p:spPr>
          <a:xfrm>
            <a:off x="5388116" y="433829"/>
            <a:ext cx="1415772" cy="584775"/>
          </a:xfrm>
          <a:prstGeom prst="rect">
            <a:avLst/>
          </a:prstGeom>
          <a:noFill/>
        </p:spPr>
        <p:txBody>
          <a:bodyPr wrap="none" rtlCol="0">
            <a:spAutoFit/>
          </a:bodyPr>
          <a:lstStyle/>
          <a:p>
            <a:pPr algn="ctr"/>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云存储</a:t>
            </a:r>
            <a:endParaRPr lang="zh-CN" altLang="en-US" dirty="0">
              <a:solidFill>
                <a:schemeClr val="bg1">
                  <a:lumMod val="50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cxnSp>
        <p:nvCxnSpPr>
          <p:cNvPr id="4" name="直接连接符 3"/>
          <p:cNvCxnSpPr/>
          <p:nvPr/>
        </p:nvCxnSpPr>
        <p:spPr>
          <a:xfrm>
            <a:off x="5658247" y="1384300"/>
            <a:ext cx="875507" cy="0"/>
          </a:xfrm>
          <a:prstGeom prst="line">
            <a:avLst/>
          </a:prstGeom>
          <a:ln w="50800">
            <a:solidFill>
              <a:srgbClr val="5A5A60"/>
            </a:solidFill>
          </a:ln>
        </p:spPr>
        <p:style>
          <a:lnRef idx="1">
            <a:schemeClr val="accent1"/>
          </a:lnRef>
          <a:fillRef idx="0">
            <a:schemeClr val="accent1"/>
          </a:fillRef>
          <a:effectRef idx="0">
            <a:schemeClr val="accent1"/>
          </a:effectRef>
          <a:fontRef idx="minor">
            <a:schemeClr val="tx1"/>
          </a:fontRef>
        </p:style>
      </p:cxnSp>
      <p:sp>
        <p:nvSpPr>
          <p:cNvPr id="10" name="矩形标注 9"/>
          <p:cNvSpPr/>
          <p:nvPr/>
        </p:nvSpPr>
        <p:spPr>
          <a:xfrm rot="5400000">
            <a:off x="1173921" y="1748227"/>
            <a:ext cx="4354766" cy="3626913"/>
          </a:xfrm>
          <a:prstGeom prst="wedgeRectCallout">
            <a:avLst>
              <a:gd name="adj1" fmla="val -1878"/>
              <a:gd name="adj2" fmla="val -83572"/>
            </a:avLst>
          </a:prstGeom>
          <a:solidFill>
            <a:srgbClr val="1716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TextBox 1"/>
          <p:cNvSpPr txBox="1"/>
          <p:nvPr/>
        </p:nvSpPr>
        <p:spPr>
          <a:xfrm>
            <a:off x="1375611" y="2057866"/>
            <a:ext cx="3789150" cy="3046988"/>
          </a:xfrm>
          <a:prstGeom prst="rect">
            <a:avLst/>
          </a:prstGeom>
          <a:noFill/>
        </p:spPr>
        <p:txBody>
          <a:bodyPr wrap="square" rtlCol="0">
            <a:spAutoFit/>
          </a:bodyPr>
          <a:lstStyle/>
          <a:p>
            <a:pPr algn="ctr">
              <a:lnSpc>
                <a:spcPct val="150000"/>
              </a:lnSpc>
            </a:pPr>
            <a:r>
              <a:rPr lang="en-US" altLang="zh-CN" sz="1600" b="1" dirty="0">
                <a:solidFill>
                  <a:schemeClr val="bg1"/>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Wharf: Sharing Docker Images in a Distributed File System</a:t>
            </a:r>
          </a:p>
          <a:p>
            <a:r>
              <a:rPr lang="en" altLang="zh-CN" sz="1600" dirty="0">
                <a:solidFill>
                  <a:schemeClr val="bg1"/>
                </a:solidFill>
                <a:latin typeface="PingFang SC" panose="020B0400000000000000" pitchFamily="34" charset="-122"/>
                <a:ea typeface="PingFang SC" panose="020B0400000000000000" pitchFamily="34" charset="-122"/>
              </a:rPr>
              <a:t>Wharf </a:t>
            </a:r>
            <a:r>
              <a:rPr lang="zh-CN" altLang="en-US" sz="1600" dirty="0">
                <a:solidFill>
                  <a:schemeClr val="bg1"/>
                </a:solidFill>
                <a:latin typeface="PingFang SC" panose="020B0400000000000000" pitchFamily="34" charset="-122"/>
                <a:ea typeface="PingFang SC" panose="020B0400000000000000" pitchFamily="34" charset="-122"/>
              </a:rPr>
              <a:t>是一个用于共享 </a:t>
            </a:r>
            <a:r>
              <a:rPr lang="en" altLang="zh-CN" sz="1600" dirty="0">
                <a:solidFill>
                  <a:schemeClr val="bg1"/>
                </a:solidFill>
                <a:latin typeface="PingFang SC" panose="020B0400000000000000" pitchFamily="34" charset="-122"/>
                <a:ea typeface="PingFang SC" panose="020B0400000000000000" pitchFamily="34" charset="-122"/>
              </a:rPr>
              <a:t>Docker </a:t>
            </a:r>
            <a:r>
              <a:rPr lang="zh-CN" altLang="en-US" sz="1600" dirty="0">
                <a:solidFill>
                  <a:schemeClr val="bg1"/>
                </a:solidFill>
                <a:latin typeface="PingFang SC" panose="020B0400000000000000" pitchFamily="34" charset="-122"/>
                <a:ea typeface="PingFang SC" panose="020B0400000000000000" pitchFamily="34" charset="-122"/>
              </a:rPr>
              <a:t>镜像的分布式文件系统。作者针对云计算越来越多地依赖于容器（如 </a:t>
            </a:r>
            <a:r>
              <a:rPr lang="en" altLang="zh-CN" sz="1600" dirty="0">
                <a:solidFill>
                  <a:schemeClr val="bg1"/>
                </a:solidFill>
                <a:latin typeface="PingFang SC" panose="020B0400000000000000" pitchFamily="34" charset="-122"/>
                <a:ea typeface="PingFang SC" panose="020B0400000000000000" pitchFamily="34" charset="-122"/>
              </a:rPr>
              <a:t>Docker</a:t>
            </a:r>
            <a:r>
              <a:rPr lang="zh-CN" altLang="en" sz="1600" dirty="0">
                <a:solidFill>
                  <a:schemeClr val="bg1"/>
                </a:solidFill>
                <a:latin typeface="PingFang SC" panose="020B0400000000000000" pitchFamily="34" charset="-122"/>
                <a:ea typeface="PingFang SC" panose="020B0400000000000000" pitchFamily="34" charset="-122"/>
              </a:rPr>
              <a:t>）</a:t>
            </a:r>
            <a:r>
              <a:rPr lang="zh-CN" altLang="en-US" sz="1600" dirty="0">
                <a:solidFill>
                  <a:schemeClr val="bg1"/>
                </a:solidFill>
                <a:latin typeface="PingFang SC" panose="020B0400000000000000" pitchFamily="34" charset="-122"/>
                <a:ea typeface="PingFang SC" panose="020B0400000000000000" pitchFamily="34" charset="-122"/>
              </a:rPr>
              <a:t>技术的趋势，设计了这样一个 </a:t>
            </a:r>
            <a:r>
              <a:rPr lang="en" altLang="zh-CN" sz="1600" dirty="0">
                <a:solidFill>
                  <a:schemeClr val="bg1"/>
                </a:solidFill>
                <a:latin typeface="PingFang SC" panose="020B0400000000000000" pitchFamily="34" charset="-122"/>
                <a:ea typeface="PingFang SC" panose="020B0400000000000000" pitchFamily="34" charset="-122"/>
              </a:rPr>
              <a:t>Docker </a:t>
            </a:r>
            <a:r>
              <a:rPr lang="zh-CN" altLang="en-US" sz="1600" dirty="0">
                <a:solidFill>
                  <a:schemeClr val="bg1"/>
                </a:solidFill>
                <a:latin typeface="PingFang SC" panose="020B0400000000000000" pitchFamily="34" charset="-122"/>
                <a:ea typeface="PingFang SC" panose="020B0400000000000000" pitchFamily="34" charset="-122"/>
              </a:rPr>
              <a:t>镜像共享系统，使得数据中心中大量使用相同镜像的任务高效地、合作地从存储系统中拉取和共享镜像文件。</a:t>
            </a:r>
            <a:r>
              <a:rPr lang="en" altLang="zh-CN" sz="1600" dirty="0">
                <a:solidFill>
                  <a:schemeClr val="bg1"/>
                </a:solidFill>
                <a:latin typeface="PingFang SC" panose="020B0400000000000000" pitchFamily="34" charset="-122"/>
                <a:ea typeface="PingFang SC" panose="020B0400000000000000" pitchFamily="34" charset="-122"/>
              </a:rPr>
              <a:t>Wharf </a:t>
            </a:r>
            <a:r>
              <a:rPr lang="zh-CN" altLang="en-US" sz="1600" dirty="0">
                <a:solidFill>
                  <a:schemeClr val="bg1"/>
                </a:solidFill>
                <a:latin typeface="PingFang SC" panose="020B0400000000000000" pitchFamily="34" charset="-122"/>
                <a:ea typeface="PingFang SC" panose="020B0400000000000000" pitchFamily="34" charset="-122"/>
              </a:rPr>
              <a:t>可以提升镜像拉取速度达 </a:t>
            </a:r>
            <a:r>
              <a:rPr lang="en-US" altLang="zh-CN" sz="1600" dirty="0">
                <a:solidFill>
                  <a:schemeClr val="bg1"/>
                </a:solidFill>
                <a:latin typeface="PingFang SC" panose="020B0400000000000000" pitchFamily="34" charset="-122"/>
                <a:ea typeface="PingFang SC" panose="020B0400000000000000" pitchFamily="34" charset="-122"/>
              </a:rPr>
              <a:t>12 </a:t>
            </a:r>
            <a:r>
              <a:rPr lang="zh-CN" altLang="en-US" sz="1600" dirty="0">
                <a:solidFill>
                  <a:schemeClr val="bg1"/>
                </a:solidFill>
                <a:latin typeface="PingFang SC" panose="020B0400000000000000" pitchFamily="34" charset="-122"/>
                <a:ea typeface="PingFang SC" panose="020B0400000000000000" pitchFamily="34" charset="-122"/>
              </a:rPr>
              <a:t>倍，大大提升了基于容器的计算及对其管理的效率。</a:t>
            </a:r>
            <a:endParaRPr lang="en-US" altLang="zh-CN" sz="16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pic>
        <p:nvPicPr>
          <p:cNvPr id="6" name="图片 5">
            <a:extLst>
              <a:ext uri="{FF2B5EF4-FFF2-40B4-BE49-F238E27FC236}">
                <a16:creationId xmlns:a16="http://schemas.microsoft.com/office/drawing/2014/main" id="{8AC52982-1BC9-AE46-8D5A-69ABFB494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832" y="1040518"/>
            <a:ext cx="3993557" cy="4843591"/>
          </a:xfrm>
          <a:prstGeom prst="rect">
            <a:avLst/>
          </a:prstGeom>
        </p:spPr>
      </p:pic>
      <p:sp>
        <p:nvSpPr>
          <p:cNvPr id="16" name="文本框 15">
            <a:extLst>
              <a:ext uri="{FF2B5EF4-FFF2-40B4-BE49-F238E27FC236}">
                <a16:creationId xmlns:a16="http://schemas.microsoft.com/office/drawing/2014/main" id="{95C03DD9-5006-274D-97BF-8FF58DBC3976}"/>
              </a:ext>
            </a:extLst>
          </p:cNvPr>
          <p:cNvSpPr txBox="1"/>
          <p:nvPr/>
        </p:nvSpPr>
        <p:spPr>
          <a:xfrm>
            <a:off x="6533754" y="5884109"/>
            <a:ext cx="5365478" cy="646331"/>
          </a:xfrm>
          <a:prstGeom prst="rect">
            <a:avLst/>
          </a:prstGeom>
          <a:noFill/>
        </p:spPr>
        <p:txBody>
          <a:bodyPr wrap="square" rtlCol="0">
            <a:spAutoFit/>
          </a:bodyPr>
          <a:lstStyle/>
          <a:p>
            <a:pPr algn="ctr"/>
            <a:r>
              <a:rPr lang="en" altLang="zh-CN" dirty="0"/>
              <a:t>Wharf </a:t>
            </a:r>
            <a:r>
              <a:rPr lang="zh-CN" altLang="en-US" dirty="0"/>
              <a:t>通过一个分布式文件系统使得容器（</a:t>
            </a:r>
            <a:r>
              <a:rPr lang="en" altLang="zh-CN" dirty="0"/>
              <a:t>Wharf Daemon</a:t>
            </a:r>
            <a:r>
              <a:rPr lang="zh-CN" altLang="en" dirty="0"/>
              <a:t>）</a:t>
            </a:r>
            <a:r>
              <a:rPr lang="zh-CN" altLang="en-US" dirty="0"/>
              <a:t>之间可以高效地共享 </a:t>
            </a:r>
            <a:r>
              <a:rPr lang="en" altLang="zh-CN" dirty="0"/>
              <a:t>Docker </a:t>
            </a:r>
            <a:r>
              <a:rPr lang="zh-CN" altLang="en-US" dirty="0"/>
              <a:t>镜像</a:t>
            </a:r>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screen"/>
          <a:srcRect/>
          <a:stretch>
            <a:fillRect/>
          </a:stretch>
        </p:blipFill>
        <p:spPr>
          <a:xfrm>
            <a:off x="0" y="7261"/>
            <a:ext cx="12192000" cy="4211782"/>
          </a:xfrm>
          <a:prstGeom prst="rect">
            <a:avLst/>
          </a:prstGeom>
        </p:spPr>
      </p:pic>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8</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TextBox 10"/>
          <p:cNvSpPr txBox="1"/>
          <p:nvPr/>
        </p:nvSpPr>
        <p:spPr>
          <a:xfrm>
            <a:off x="3895694" y="440679"/>
            <a:ext cx="4288353" cy="1354217"/>
          </a:xfrm>
          <a:prstGeom prst="rect">
            <a:avLst/>
          </a:prstGeom>
          <a:noFill/>
        </p:spPr>
        <p:txBody>
          <a:bodyPr wrap="none" rtlCol="0">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虚拟化与数据中心网络</a:t>
            </a:r>
          </a:p>
          <a:p>
            <a:pPr algn="ctr"/>
            <a:br>
              <a:rPr lang="zh-CN" altLang="en-US" sz="32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br>
            <a:endParaRPr lang="zh-CN" altLang="en-US"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cxnSp>
        <p:nvCxnSpPr>
          <p:cNvPr id="5" name="直接连接符 4"/>
          <p:cNvCxnSpPr/>
          <p:nvPr/>
        </p:nvCxnSpPr>
        <p:spPr>
          <a:xfrm>
            <a:off x="5658247" y="1384300"/>
            <a:ext cx="875507"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E144A6F4-0EE8-4D4E-8884-F59124993332}"/>
              </a:ext>
            </a:extLst>
          </p:cNvPr>
          <p:cNvGrpSpPr/>
          <p:nvPr/>
        </p:nvGrpSpPr>
        <p:grpSpPr>
          <a:xfrm>
            <a:off x="286375" y="1050105"/>
            <a:ext cx="4014771" cy="5126213"/>
            <a:chOff x="286375" y="1050105"/>
            <a:chExt cx="4014771" cy="5126213"/>
          </a:xfrm>
        </p:grpSpPr>
        <p:grpSp>
          <p:nvGrpSpPr>
            <p:cNvPr id="3" name="组合 2">
              <a:extLst>
                <a:ext uri="{FF2B5EF4-FFF2-40B4-BE49-F238E27FC236}">
                  <a16:creationId xmlns:a16="http://schemas.microsoft.com/office/drawing/2014/main" id="{D7210D51-22C0-3D46-AA05-9564DAD4C737}"/>
                </a:ext>
              </a:extLst>
            </p:cNvPr>
            <p:cNvGrpSpPr/>
            <p:nvPr/>
          </p:nvGrpSpPr>
          <p:grpSpPr>
            <a:xfrm>
              <a:off x="286375" y="1050105"/>
              <a:ext cx="4014771" cy="4964345"/>
              <a:chOff x="1538472" y="2093191"/>
              <a:chExt cx="2765056" cy="3761510"/>
            </a:xfrm>
          </p:grpSpPr>
          <p:sp>
            <p:nvSpPr>
              <p:cNvPr id="9" name="矩形 8"/>
              <p:cNvSpPr/>
              <p:nvPr/>
            </p:nvSpPr>
            <p:spPr>
              <a:xfrm>
                <a:off x="1538473" y="2093191"/>
                <a:ext cx="2765055" cy="2105891"/>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p:cNvSpPr/>
              <p:nvPr/>
            </p:nvSpPr>
            <p:spPr>
              <a:xfrm>
                <a:off x="1538472" y="4199083"/>
                <a:ext cx="2765055" cy="1655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4" name="椭圆 13"/>
            <p:cNvSpPr/>
            <p:nvPr/>
          </p:nvSpPr>
          <p:spPr>
            <a:xfrm>
              <a:off x="1751094" y="5623868"/>
              <a:ext cx="552450" cy="552450"/>
            </a:xfrm>
            <a:prstGeom prst="ellipse">
              <a:avLst/>
            </a:prstGeom>
            <a:solidFill>
              <a:srgbClr val="A8A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nvSpPr>
          <p:spPr>
            <a:xfrm>
              <a:off x="1844416" y="5623868"/>
              <a:ext cx="365806" cy="461665"/>
            </a:xfrm>
            <a:prstGeom prst="rect">
              <a:avLst/>
            </a:prstGeom>
            <a:noFill/>
          </p:spPr>
          <p:txBody>
            <a:bodyPr wrap="non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1</a:t>
              </a:r>
              <a:endParaRPr lang="zh-CN" altLang="en-US" sz="24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grpSp>
      <p:sp>
        <p:nvSpPr>
          <p:cNvPr id="20" name="TextBox 1"/>
          <p:cNvSpPr txBox="1"/>
          <p:nvPr/>
        </p:nvSpPr>
        <p:spPr>
          <a:xfrm>
            <a:off x="477327" y="4000971"/>
            <a:ext cx="3071989" cy="830997"/>
          </a:xfrm>
          <a:prstGeom prst="rect">
            <a:avLst/>
          </a:prstGeom>
          <a:noFill/>
        </p:spPr>
        <p:txBody>
          <a:bodyPr wrap="square" rtlCol="0">
            <a:spAutoFit/>
          </a:bodyPr>
          <a:lstStyle/>
          <a:p>
            <a:r>
              <a:rPr lang="en-US" altLang="zh-CN" sz="2400" b="1" dirty="0" err="1">
                <a:solidFill>
                  <a:schemeClr val="bg2">
                    <a:lumMod val="25000"/>
                  </a:schemeClr>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Unikernels</a:t>
            </a:r>
            <a:r>
              <a:rPr lang="en-US" altLang="zh-CN" sz="2400" b="1" dirty="0">
                <a:solidFill>
                  <a:schemeClr val="bg2">
                    <a:lumMod val="25000"/>
                  </a:schemeClr>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 as Processes</a:t>
            </a:r>
          </a:p>
        </p:txBody>
      </p:sp>
      <p:sp>
        <p:nvSpPr>
          <p:cNvPr id="23" name="TextBox 1"/>
          <p:cNvSpPr txBox="1"/>
          <p:nvPr/>
        </p:nvSpPr>
        <p:spPr>
          <a:xfrm>
            <a:off x="464932" y="1050105"/>
            <a:ext cx="3662421" cy="2554545"/>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虚拟化和数据中心网络是云计算构建的基石，而</a:t>
            </a:r>
            <a:r>
              <a:rPr lang="en-US" altLang="zh-CN" sz="16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2018</a:t>
            </a:r>
            <a:r>
              <a:rPr lang="zh-CN" altLang="en-US" sz="16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年 </a:t>
            </a:r>
            <a:r>
              <a:rPr lang="en-US" altLang="zh-CN" sz="1600" dirty="0" err="1">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SoCC</a:t>
            </a:r>
            <a:r>
              <a:rPr lang="en-US" altLang="zh-CN" sz="16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就有若干篇针对这两项技术的文章。数据中心往往将物理的计算资源虚拟化为虚拟机等单元，从而提供不同用户之间的性能隔离。其中一项工作提出将虚拟机中常用的 </a:t>
            </a:r>
            <a:r>
              <a:rPr lang="en-US" altLang="zh-CN" sz="1600" dirty="0" err="1">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Unikernel</a:t>
            </a:r>
            <a:r>
              <a:rPr lang="en-US" altLang="zh-CN" sz="16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作为进程运行在外部操作系统上，相对于直接运行在虚拟化的资源上，可以在不丢失性能隔离的前提下带来更高的灵活性。</a:t>
            </a:r>
            <a:endParaRPr lang="en-US" altLang="zh-CN" sz="16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grpSp>
        <p:nvGrpSpPr>
          <p:cNvPr id="26" name="组合 25">
            <a:extLst>
              <a:ext uri="{FF2B5EF4-FFF2-40B4-BE49-F238E27FC236}">
                <a16:creationId xmlns:a16="http://schemas.microsoft.com/office/drawing/2014/main" id="{FBAEF64F-84EE-6B47-ABFF-F4CC1C0DD19C}"/>
              </a:ext>
            </a:extLst>
          </p:cNvPr>
          <p:cNvGrpSpPr/>
          <p:nvPr/>
        </p:nvGrpSpPr>
        <p:grpSpPr>
          <a:xfrm>
            <a:off x="7910463" y="1117787"/>
            <a:ext cx="4014771" cy="5126213"/>
            <a:chOff x="286375" y="1050105"/>
            <a:chExt cx="4014771" cy="5126213"/>
          </a:xfrm>
        </p:grpSpPr>
        <p:grpSp>
          <p:nvGrpSpPr>
            <p:cNvPr id="27" name="组合 26">
              <a:extLst>
                <a:ext uri="{FF2B5EF4-FFF2-40B4-BE49-F238E27FC236}">
                  <a16:creationId xmlns:a16="http://schemas.microsoft.com/office/drawing/2014/main" id="{27B9BF8B-A4EF-7E42-88B6-4EE061A6E045}"/>
                </a:ext>
              </a:extLst>
            </p:cNvPr>
            <p:cNvGrpSpPr/>
            <p:nvPr/>
          </p:nvGrpSpPr>
          <p:grpSpPr>
            <a:xfrm>
              <a:off x="286375" y="1050105"/>
              <a:ext cx="4014771" cy="4964345"/>
              <a:chOff x="1538472" y="2093191"/>
              <a:chExt cx="2765056" cy="3761510"/>
            </a:xfrm>
          </p:grpSpPr>
          <p:sp>
            <p:nvSpPr>
              <p:cNvPr id="30" name="矩形 29">
                <a:extLst>
                  <a:ext uri="{FF2B5EF4-FFF2-40B4-BE49-F238E27FC236}">
                    <a16:creationId xmlns:a16="http://schemas.microsoft.com/office/drawing/2014/main" id="{BB1C438F-D584-F54B-AAF1-CE8050BFD440}"/>
                  </a:ext>
                </a:extLst>
              </p:cNvPr>
              <p:cNvSpPr/>
              <p:nvPr/>
            </p:nvSpPr>
            <p:spPr>
              <a:xfrm>
                <a:off x="1538473" y="2093191"/>
                <a:ext cx="2765055" cy="2105891"/>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30">
                <a:extLst>
                  <a:ext uri="{FF2B5EF4-FFF2-40B4-BE49-F238E27FC236}">
                    <a16:creationId xmlns:a16="http://schemas.microsoft.com/office/drawing/2014/main" id="{1CFA3D47-BFB8-2E4A-9F80-31C095D89FCB}"/>
                  </a:ext>
                </a:extLst>
              </p:cNvPr>
              <p:cNvSpPr/>
              <p:nvPr/>
            </p:nvSpPr>
            <p:spPr>
              <a:xfrm>
                <a:off x="1538472" y="4199083"/>
                <a:ext cx="2765055" cy="1655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8" name="椭圆 27">
              <a:extLst>
                <a:ext uri="{FF2B5EF4-FFF2-40B4-BE49-F238E27FC236}">
                  <a16:creationId xmlns:a16="http://schemas.microsoft.com/office/drawing/2014/main" id="{2939052C-14E0-8F4E-9ACD-C97E9142BEC4}"/>
                </a:ext>
              </a:extLst>
            </p:cNvPr>
            <p:cNvSpPr/>
            <p:nvPr/>
          </p:nvSpPr>
          <p:spPr>
            <a:xfrm>
              <a:off x="1751094" y="5623868"/>
              <a:ext cx="552450" cy="552450"/>
            </a:xfrm>
            <a:prstGeom prst="ellipse">
              <a:avLst/>
            </a:prstGeom>
            <a:solidFill>
              <a:srgbClr val="A8A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文本框 28">
              <a:extLst>
                <a:ext uri="{FF2B5EF4-FFF2-40B4-BE49-F238E27FC236}">
                  <a16:creationId xmlns:a16="http://schemas.microsoft.com/office/drawing/2014/main" id="{BE7D4843-9BC5-544B-9AF9-80FD103C79EE}"/>
                </a:ext>
              </a:extLst>
            </p:cNvPr>
            <p:cNvSpPr txBox="1"/>
            <p:nvPr/>
          </p:nvSpPr>
          <p:spPr>
            <a:xfrm>
              <a:off x="1844416" y="5623868"/>
              <a:ext cx="365806" cy="461665"/>
            </a:xfrm>
            <a:prstGeom prst="rect">
              <a:avLst/>
            </a:prstGeom>
            <a:noFill/>
          </p:spPr>
          <p:txBody>
            <a:bodyPr wrap="non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2</a:t>
              </a:r>
              <a:endParaRPr lang="zh-CN" altLang="en-US" sz="24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grpSp>
      <p:sp>
        <p:nvSpPr>
          <p:cNvPr id="32" name="文本框 31">
            <a:extLst>
              <a:ext uri="{FF2B5EF4-FFF2-40B4-BE49-F238E27FC236}">
                <a16:creationId xmlns:a16="http://schemas.microsoft.com/office/drawing/2014/main" id="{41524918-5113-A04F-9214-5AAAD0856D32}"/>
              </a:ext>
            </a:extLst>
          </p:cNvPr>
          <p:cNvSpPr txBox="1"/>
          <p:nvPr/>
        </p:nvSpPr>
        <p:spPr>
          <a:xfrm>
            <a:off x="7976559" y="1173215"/>
            <a:ext cx="3882577" cy="2308324"/>
          </a:xfrm>
          <a:prstGeom prst="rect">
            <a:avLst/>
          </a:prstGeom>
          <a:noFill/>
        </p:spPr>
        <p:txBody>
          <a:bodyPr wrap="square" rtlCol="0">
            <a:spAutoFit/>
          </a:bodyPr>
          <a:lstStyle/>
          <a:p>
            <a:r>
              <a:rPr kumimoji="1" lang="en" altLang="zh-CN" dirty="0" err="1">
                <a:solidFill>
                  <a:schemeClr val="bg1"/>
                </a:solidFill>
              </a:rPr>
              <a:t>RoGUE</a:t>
            </a:r>
            <a:r>
              <a:rPr kumimoji="1" lang="en" altLang="zh-CN" dirty="0">
                <a:solidFill>
                  <a:schemeClr val="bg1"/>
                </a:solidFill>
              </a:rPr>
              <a:t> </a:t>
            </a:r>
            <a:r>
              <a:rPr kumimoji="1" lang="zh-CN" altLang="en" dirty="0">
                <a:solidFill>
                  <a:schemeClr val="bg1"/>
                </a:solidFill>
              </a:rPr>
              <a:t>（</a:t>
            </a:r>
            <a:r>
              <a:rPr kumimoji="1" lang="en" altLang="zh-CN" dirty="0">
                <a:solidFill>
                  <a:schemeClr val="bg1"/>
                </a:solidFill>
              </a:rPr>
              <a:t>RDMA over Generic </a:t>
            </a:r>
            <a:r>
              <a:rPr kumimoji="1" lang="en" altLang="zh-CN" dirty="0" err="1">
                <a:solidFill>
                  <a:schemeClr val="bg1"/>
                </a:solidFill>
              </a:rPr>
              <a:t>Unconverged</a:t>
            </a:r>
            <a:r>
              <a:rPr kumimoji="1" lang="en" altLang="zh-CN" dirty="0">
                <a:solidFill>
                  <a:schemeClr val="bg1"/>
                </a:solidFill>
              </a:rPr>
              <a:t> Ethernet</a:t>
            </a:r>
            <a:r>
              <a:rPr kumimoji="1" lang="zh-CN" altLang="en" dirty="0">
                <a:solidFill>
                  <a:schemeClr val="bg1"/>
                </a:solidFill>
              </a:rPr>
              <a:t>）</a:t>
            </a:r>
            <a:r>
              <a:rPr kumimoji="1" lang="zh-CN" altLang="en-US" dirty="0">
                <a:solidFill>
                  <a:schemeClr val="bg1"/>
                </a:solidFill>
              </a:rPr>
              <a:t>是一种在以太网上的 </a:t>
            </a:r>
            <a:r>
              <a:rPr kumimoji="1" lang="en" altLang="zh-CN" dirty="0">
                <a:solidFill>
                  <a:schemeClr val="bg1"/>
                </a:solidFill>
              </a:rPr>
              <a:t>RDMA </a:t>
            </a:r>
            <a:r>
              <a:rPr kumimoji="1" lang="zh-CN" altLang="en-US" dirty="0">
                <a:solidFill>
                  <a:schemeClr val="bg1"/>
                </a:solidFill>
              </a:rPr>
              <a:t>实现。作者提出传统的 </a:t>
            </a:r>
            <a:r>
              <a:rPr kumimoji="1" lang="en" altLang="zh-CN" dirty="0" err="1">
                <a:solidFill>
                  <a:schemeClr val="bg1"/>
                </a:solidFill>
              </a:rPr>
              <a:t>RoCE</a:t>
            </a:r>
            <a:r>
              <a:rPr kumimoji="1" lang="zh-CN" altLang="en-US" dirty="0">
                <a:solidFill>
                  <a:schemeClr val="bg1"/>
                </a:solidFill>
              </a:rPr>
              <a:t>依赖于优先级流量控制（</a:t>
            </a:r>
            <a:r>
              <a:rPr kumimoji="1" lang="en" altLang="zh-CN" dirty="0">
                <a:solidFill>
                  <a:schemeClr val="bg1"/>
                </a:solidFill>
              </a:rPr>
              <a:t>PFC</a:t>
            </a:r>
            <a:r>
              <a:rPr kumimoji="1" lang="zh-CN" altLang="en" dirty="0">
                <a:solidFill>
                  <a:schemeClr val="bg1"/>
                </a:solidFill>
              </a:rPr>
              <a:t>）</a:t>
            </a:r>
            <a:r>
              <a:rPr kumimoji="1" lang="zh-CN" altLang="en-US" dirty="0">
                <a:solidFill>
                  <a:schemeClr val="bg1"/>
                </a:solidFill>
              </a:rPr>
              <a:t>机制，但是 </a:t>
            </a:r>
            <a:r>
              <a:rPr kumimoji="1" lang="en" altLang="zh-CN" dirty="0">
                <a:solidFill>
                  <a:schemeClr val="bg1"/>
                </a:solidFill>
              </a:rPr>
              <a:t>PFC </a:t>
            </a:r>
            <a:r>
              <a:rPr kumimoji="1" lang="zh-CN" altLang="en-US" dirty="0">
                <a:solidFill>
                  <a:schemeClr val="bg1"/>
                </a:solidFill>
              </a:rPr>
              <a:t>带来了诸多性能稳定性方面的副作用。</a:t>
            </a:r>
            <a:r>
              <a:rPr kumimoji="1" lang="en" altLang="zh-CN" dirty="0" err="1">
                <a:solidFill>
                  <a:schemeClr val="bg1"/>
                </a:solidFill>
              </a:rPr>
              <a:t>RoGUE</a:t>
            </a:r>
            <a:r>
              <a:rPr kumimoji="1" lang="en" altLang="zh-CN" dirty="0">
                <a:solidFill>
                  <a:schemeClr val="bg1"/>
                </a:solidFill>
              </a:rPr>
              <a:t> </a:t>
            </a:r>
            <a:r>
              <a:rPr kumimoji="1" lang="zh-CN" altLang="en-US" dirty="0">
                <a:solidFill>
                  <a:schemeClr val="bg1"/>
                </a:solidFill>
              </a:rPr>
              <a:t>通过一种新型的拥塞控制和恢复机制，解决了前述的 </a:t>
            </a:r>
            <a:r>
              <a:rPr kumimoji="1" lang="en" altLang="zh-CN" dirty="0" err="1">
                <a:solidFill>
                  <a:schemeClr val="bg1"/>
                </a:solidFill>
              </a:rPr>
              <a:t>RoCE</a:t>
            </a:r>
            <a:r>
              <a:rPr kumimoji="1" lang="en" altLang="zh-CN" dirty="0">
                <a:solidFill>
                  <a:schemeClr val="bg1"/>
                </a:solidFill>
              </a:rPr>
              <a:t> </a:t>
            </a:r>
            <a:r>
              <a:rPr kumimoji="1" lang="zh-CN" altLang="en-US" dirty="0">
                <a:solidFill>
                  <a:schemeClr val="bg1"/>
                </a:solidFill>
              </a:rPr>
              <a:t>中存在的问题。</a:t>
            </a:r>
          </a:p>
        </p:txBody>
      </p:sp>
      <p:sp>
        <p:nvSpPr>
          <p:cNvPr id="33" name="文本框 32">
            <a:extLst>
              <a:ext uri="{FF2B5EF4-FFF2-40B4-BE49-F238E27FC236}">
                <a16:creationId xmlns:a16="http://schemas.microsoft.com/office/drawing/2014/main" id="{AB6CA86D-4252-214C-8EEA-F9985CD6CF90}"/>
              </a:ext>
            </a:extLst>
          </p:cNvPr>
          <p:cNvSpPr txBox="1"/>
          <p:nvPr/>
        </p:nvSpPr>
        <p:spPr>
          <a:xfrm>
            <a:off x="7976559" y="4000970"/>
            <a:ext cx="3816806" cy="1477328"/>
          </a:xfrm>
          <a:prstGeom prst="rect">
            <a:avLst/>
          </a:prstGeom>
          <a:noFill/>
        </p:spPr>
        <p:txBody>
          <a:bodyPr wrap="square" rtlCol="0">
            <a:spAutoFit/>
          </a:bodyPr>
          <a:lstStyle/>
          <a:p>
            <a:r>
              <a:rPr lang="en" altLang="zh-CN" sz="2400" b="1" dirty="0" err="1">
                <a:solidFill>
                  <a:schemeClr val="bg2">
                    <a:lumMod val="25000"/>
                  </a:schemeClr>
                </a:solidFill>
                <a:latin typeface="微软雅黑" panose="020B0503020204020204" pitchFamily="34" charset="-122"/>
                <a:ea typeface="微软雅黑" panose="020B0503020204020204" pitchFamily="34" charset="-122"/>
                <a:cs typeface="Segoe UI" panose="020B0502040204020203" pitchFamily="34" charset="0"/>
              </a:rPr>
              <a:t>RoGUE</a:t>
            </a:r>
            <a:r>
              <a:rPr lang="en" altLang="zh-CN" sz="2400" b="1" dirty="0">
                <a:solidFill>
                  <a:schemeClr val="bg2">
                    <a:lumMod val="25000"/>
                  </a:schemeClr>
                </a:solidFill>
                <a:latin typeface="微软雅黑" panose="020B0503020204020204" pitchFamily="34" charset="-122"/>
                <a:ea typeface="微软雅黑" panose="020B0503020204020204" pitchFamily="34" charset="-122"/>
                <a:cs typeface="Segoe UI" panose="020B0502040204020203" pitchFamily="34" charset="0"/>
              </a:rPr>
              <a:t>: RDMA over Generic </a:t>
            </a:r>
            <a:r>
              <a:rPr lang="en" altLang="zh-CN" sz="2400" b="1" dirty="0" err="1">
                <a:solidFill>
                  <a:schemeClr val="bg2">
                    <a:lumMod val="25000"/>
                  </a:schemeClr>
                </a:solidFill>
                <a:latin typeface="微软雅黑" panose="020B0503020204020204" pitchFamily="34" charset="-122"/>
                <a:ea typeface="微软雅黑" panose="020B0503020204020204" pitchFamily="34" charset="-122"/>
                <a:cs typeface="Segoe UI" panose="020B0502040204020203" pitchFamily="34" charset="0"/>
              </a:rPr>
              <a:t>Unconverged</a:t>
            </a:r>
            <a:r>
              <a:rPr lang="en" altLang="zh-CN" sz="2400" b="1" dirty="0">
                <a:solidFill>
                  <a:schemeClr val="bg2">
                    <a:lumMod val="25000"/>
                  </a:schemeClr>
                </a:solidFill>
                <a:latin typeface="微软雅黑" panose="020B0503020204020204" pitchFamily="34" charset="-122"/>
                <a:ea typeface="微软雅黑" panose="020B0503020204020204" pitchFamily="34" charset="-122"/>
                <a:cs typeface="Segoe UI" panose="020B0502040204020203" pitchFamily="34" charset="0"/>
              </a:rPr>
              <a:t> Ethernet</a:t>
            </a:r>
          </a:p>
          <a:p>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250"/>
                                  </p:stCondLst>
                                  <p:iterate type="lt">
                                    <p:tmPct val="10000"/>
                                  </p:iterate>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0" presetClass="entr" presetSubtype="0" fill="hold" grpId="0" nodeType="withEffect">
                                  <p:stCondLst>
                                    <p:cond delay="2750"/>
                                  </p:stCondLst>
                                  <p:iterate type="lt">
                                    <p:tmPct val="10000"/>
                                  </p:iterate>
                                  <p:childTnLst>
                                    <p:set>
                                      <p:cBhvr>
                                        <p:cTn id="9" dur="1" fill="hold">
                                          <p:stCondLst>
                                            <p:cond delay="0"/>
                                          </p:stCondLst>
                                        </p:cTn>
                                        <p:tgtEl>
                                          <p:spTgt spid="23">
                                            <p:txEl>
                                              <p:pRg st="0" end="0"/>
                                            </p:txEl>
                                          </p:spTgt>
                                        </p:tgtEl>
                                        <p:attrNameLst>
                                          <p:attrName>style.visibility</p:attrName>
                                        </p:attrNameLst>
                                      </p:cBhvr>
                                      <p:to>
                                        <p:strVal val="visible"/>
                                      </p:to>
                                    </p:set>
                                    <p:animEffect transition="in" filter="fade">
                                      <p:cBhvr>
                                        <p:cTn id="10"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allAtOnce"/>
      <p:bldP spid="23"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screen"/>
          <a:srcRect/>
          <a:stretch>
            <a:fillRect/>
          </a:stretch>
        </p:blipFill>
        <p:spPr>
          <a:xfrm>
            <a:off x="0" y="7261"/>
            <a:ext cx="12192000" cy="4211782"/>
          </a:xfrm>
          <a:prstGeom prst="rect">
            <a:avLst/>
          </a:prstGeom>
        </p:spPr>
      </p:pic>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t>9</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TextBox 10"/>
          <p:cNvSpPr txBox="1"/>
          <p:nvPr/>
        </p:nvSpPr>
        <p:spPr>
          <a:xfrm>
            <a:off x="2917061" y="440679"/>
            <a:ext cx="4698723" cy="1846659"/>
          </a:xfrm>
          <a:prstGeom prst="rect">
            <a:avLst/>
          </a:prstGeom>
          <a:noFill/>
        </p:spPr>
        <p:txBody>
          <a:bodyPr wrap="none" rtlCol="0">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云计算的一致性与正确性</a:t>
            </a:r>
          </a:p>
          <a:p>
            <a:pPr algn="ctr"/>
            <a:br>
              <a:rPr lang="zh-CN" altLang="en-US" sz="32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br>
            <a:br>
              <a:rPr lang="zh-CN" altLang="en-US" sz="32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br>
            <a:endParaRPr lang="zh-CN" altLang="en-US"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cxnSp>
        <p:nvCxnSpPr>
          <p:cNvPr id="5" name="直接连接符 4"/>
          <p:cNvCxnSpPr/>
          <p:nvPr/>
        </p:nvCxnSpPr>
        <p:spPr>
          <a:xfrm>
            <a:off x="5658247" y="1384300"/>
            <a:ext cx="875507"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E144A6F4-0EE8-4D4E-8884-F59124993332}"/>
              </a:ext>
            </a:extLst>
          </p:cNvPr>
          <p:cNvGrpSpPr/>
          <p:nvPr/>
        </p:nvGrpSpPr>
        <p:grpSpPr>
          <a:xfrm>
            <a:off x="112582" y="1050105"/>
            <a:ext cx="4014771" cy="5126213"/>
            <a:chOff x="286375" y="1050105"/>
            <a:chExt cx="4014771" cy="5126213"/>
          </a:xfrm>
        </p:grpSpPr>
        <p:grpSp>
          <p:nvGrpSpPr>
            <p:cNvPr id="3" name="组合 2">
              <a:extLst>
                <a:ext uri="{FF2B5EF4-FFF2-40B4-BE49-F238E27FC236}">
                  <a16:creationId xmlns:a16="http://schemas.microsoft.com/office/drawing/2014/main" id="{D7210D51-22C0-3D46-AA05-9564DAD4C737}"/>
                </a:ext>
              </a:extLst>
            </p:cNvPr>
            <p:cNvGrpSpPr/>
            <p:nvPr/>
          </p:nvGrpSpPr>
          <p:grpSpPr>
            <a:xfrm>
              <a:off x="286375" y="1050105"/>
              <a:ext cx="4014771" cy="4964345"/>
              <a:chOff x="1538472" y="2093191"/>
              <a:chExt cx="2765056" cy="3761510"/>
            </a:xfrm>
          </p:grpSpPr>
          <p:sp>
            <p:nvSpPr>
              <p:cNvPr id="9" name="矩形 8"/>
              <p:cNvSpPr/>
              <p:nvPr/>
            </p:nvSpPr>
            <p:spPr>
              <a:xfrm>
                <a:off x="1538473" y="2093191"/>
                <a:ext cx="2765055" cy="2105891"/>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p:cNvSpPr/>
              <p:nvPr/>
            </p:nvSpPr>
            <p:spPr>
              <a:xfrm>
                <a:off x="1538472" y="4199083"/>
                <a:ext cx="2765055" cy="1655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4" name="椭圆 13"/>
            <p:cNvSpPr/>
            <p:nvPr/>
          </p:nvSpPr>
          <p:spPr>
            <a:xfrm>
              <a:off x="1751094" y="5623868"/>
              <a:ext cx="552450" cy="552450"/>
            </a:xfrm>
            <a:prstGeom prst="ellipse">
              <a:avLst/>
            </a:prstGeom>
            <a:solidFill>
              <a:srgbClr val="A8A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nvSpPr>
          <p:spPr>
            <a:xfrm>
              <a:off x="1844416" y="5623868"/>
              <a:ext cx="365806" cy="461665"/>
            </a:xfrm>
            <a:prstGeom prst="rect">
              <a:avLst/>
            </a:prstGeom>
            <a:noFill/>
          </p:spPr>
          <p:txBody>
            <a:bodyPr wrap="non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1</a:t>
              </a:r>
              <a:endParaRPr lang="zh-CN" altLang="en-US" sz="24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grpSp>
      <p:sp>
        <p:nvSpPr>
          <p:cNvPr id="20" name="TextBox 1"/>
          <p:cNvSpPr txBox="1"/>
          <p:nvPr/>
        </p:nvSpPr>
        <p:spPr>
          <a:xfrm>
            <a:off x="215143" y="3928091"/>
            <a:ext cx="3071989" cy="1200329"/>
          </a:xfrm>
          <a:prstGeom prst="rect">
            <a:avLst/>
          </a:prstGeom>
          <a:noFill/>
        </p:spPr>
        <p:txBody>
          <a:bodyPr wrap="square" rtlCol="0">
            <a:spAutoFit/>
          </a:bodyPr>
          <a:lstStyle/>
          <a:p>
            <a:r>
              <a:rPr lang="en-US" altLang="zh-CN" sz="2400" b="1" dirty="0">
                <a:solidFill>
                  <a:schemeClr val="bg2">
                    <a:lumMod val="25000"/>
                  </a:schemeClr>
                </a:solidFill>
                <a:latin typeface="微软雅黑" panose="020B0503020204020204" pitchFamily="34" charset="-122"/>
                <a:ea typeface="微软雅黑" panose="020B0503020204020204" pitchFamily="34" charset="-122"/>
                <a:cs typeface="Segoe UI" panose="020B0502040204020203" pitchFamily="34" charset="0"/>
                <a:sym typeface="微软雅黑" panose="020B0503020204020204" pitchFamily="34" charset="-122"/>
              </a:rPr>
              <a:t>Bolt-On Global Consistency for the Cloud</a:t>
            </a:r>
          </a:p>
        </p:txBody>
      </p:sp>
      <p:sp>
        <p:nvSpPr>
          <p:cNvPr id="23" name="TextBox 1"/>
          <p:cNvSpPr txBox="1"/>
          <p:nvPr/>
        </p:nvSpPr>
        <p:spPr>
          <a:xfrm>
            <a:off x="151674" y="1039371"/>
            <a:ext cx="3878905" cy="2800767"/>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数据副本是用来保证部署在云端服务的可用性的经典手段。在“一致性与正确性”论坛中，有三项工作都关注了副本协议一致性的问题。如 </a:t>
            </a:r>
            <a:r>
              <a:rPr lang="en" altLang="zh-CN" sz="16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CRIC </a:t>
            </a:r>
            <a:r>
              <a:rPr lang="zh-CN" altLang="en-US" sz="16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是一种针对跨地域、跨云提供商情景提出的一种一致性协议。现在有许多服务会部署在不同的云提供商的数据中心中（</a:t>
            </a:r>
            <a:r>
              <a:rPr lang="en" altLang="zh-CN" sz="16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Multi-cloud</a:t>
            </a:r>
            <a:r>
              <a:rPr lang="zh-CN" altLang="en" sz="16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但这样我们不能依靠云提供商来保证数据跨云存储的一致性。</a:t>
            </a:r>
            <a:r>
              <a:rPr lang="en" altLang="zh-CN" sz="16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CRIC </a:t>
            </a:r>
            <a:r>
              <a:rPr lang="zh-CN" altLang="en-US" sz="16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利用不同云提供商提供的有限的接口，巧妙地实现了跨云的存储一致性。</a:t>
            </a:r>
            <a:endParaRPr lang="en-US" altLang="zh-CN" sz="16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grpSp>
        <p:nvGrpSpPr>
          <p:cNvPr id="7" name="组合 6">
            <a:extLst>
              <a:ext uri="{FF2B5EF4-FFF2-40B4-BE49-F238E27FC236}">
                <a16:creationId xmlns:a16="http://schemas.microsoft.com/office/drawing/2014/main" id="{B612D84A-B93B-5044-8DE0-845510F01F91}"/>
              </a:ext>
            </a:extLst>
          </p:cNvPr>
          <p:cNvGrpSpPr/>
          <p:nvPr/>
        </p:nvGrpSpPr>
        <p:grpSpPr>
          <a:xfrm>
            <a:off x="4463152" y="1033631"/>
            <a:ext cx="4014771" cy="5131953"/>
            <a:chOff x="7778594" y="1044365"/>
            <a:chExt cx="4014771" cy="5131953"/>
          </a:xfrm>
        </p:grpSpPr>
        <p:grpSp>
          <p:nvGrpSpPr>
            <p:cNvPr id="26" name="组合 25">
              <a:extLst>
                <a:ext uri="{FF2B5EF4-FFF2-40B4-BE49-F238E27FC236}">
                  <a16:creationId xmlns:a16="http://schemas.microsoft.com/office/drawing/2014/main" id="{FBAEF64F-84EE-6B47-ABFF-F4CC1C0DD19C}"/>
                </a:ext>
              </a:extLst>
            </p:cNvPr>
            <p:cNvGrpSpPr/>
            <p:nvPr/>
          </p:nvGrpSpPr>
          <p:grpSpPr>
            <a:xfrm>
              <a:off x="7778594" y="1050105"/>
              <a:ext cx="4014771" cy="5126213"/>
              <a:chOff x="286375" y="1050105"/>
              <a:chExt cx="4014771" cy="5126213"/>
            </a:xfrm>
          </p:grpSpPr>
          <p:grpSp>
            <p:nvGrpSpPr>
              <p:cNvPr id="27" name="组合 26">
                <a:extLst>
                  <a:ext uri="{FF2B5EF4-FFF2-40B4-BE49-F238E27FC236}">
                    <a16:creationId xmlns:a16="http://schemas.microsoft.com/office/drawing/2014/main" id="{27B9BF8B-A4EF-7E42-88B6-4EE061A6E045}"/>
                  </a:ext>
                </a:extLst>
              </p:cNvPr>
              <p:cNvGrpSpPr/>
              <p:nvPr/>
            </p:nvGrpSpPr>
            <p:grpSpPr>
              <a:xfrm>
                <a:off x="286375" y="1050105"/>
                <a:ext cx="4014771" cy="4964345"/>
                <a:chOff x="1538472" y="2093191"/>
                <a:chExt cx="2765056" cy="3761510"/>
              </a:xfrm>
            </p:grpSpPr>
            <p:sp>
              <p:nvSpPr>
                <p:cNvPr id="30" name="矩形 29">
                  <a:extLst>
                    <a:ext uri="{FF2B5EF4-FFF2-40B4-BE49-F238E27FC236}">
                      <a16:creationId xmlns:a16="http://schemas.microsoft.com/office/drawing/2014/main" id="{BB1C438F-D584-F54B-AAF1-CE8050BFD440}"/>
                    </a:ext>
                  </a:extLst>
                </p:cNvPr>
                <p:cNvSpPr/>
                <p:nvPr/>
              </p:nvSpPr>
              <p:spPr>
                <a:xfrm>
                  <a:off x="1538473" y="2093191"/>
                  <a:ext cx="2765055" cy="2105891"/>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30">
                  <a:extLst>
                    <a:ext uri="{FF2B5EF4-FFF2-40B4-BE49-F238E27FC236}">
                      <a16:creationId xmlns:a16="http://schemas.microsoft.com/office/drawing/2014/main" id="{1CFA3D47-BFB8-2E4A-9F80-31C095D89FCB}"/>
                    </a:ext>
                  </a:extLst>
                </p:cNvPr>
                <p:cNvSpPr/>
                <p:nvPr/>
              </p:nvSpPr>
              <p:spPr>
                <a:xfrm>
                  <a:off x="1538472" y="4199083"/>
                  <a:ext cx="2765055" cy="1655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8" name="椭圆 27">
                <a:extLst>
                  <a:ext uri="{FF2B5EF4-FFF2-40B4-BE49-F238E27FC236}">
                    <a16:creationId xmlns:a16="http://schemas.microsoft.com/office/drawing/2014/main" id="{2939052C-14E0-8F4E-9ACD-C97E9142BEC4}"/>
                  </a:ext>
                </a:extLst>
              </p:cNvPr>
              <p:cNvSpPr/>
              <p:nvPr/>
            </p:nvSpPr>
            <p:spPr>
              <a:xfrm>
                <a:off x="1751094" y="5623868"/>
                <a:ext cx="552450" cy="552450"/>
              </a:xfrm>
              <a:prstGeom prst="ellipse">
                <a:avLst/>
              </a:prstGeom>
              <a:solidFill>
                <a:srgbClr val="A8A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文本框 28">
                <a:extLst>
                  <a:ext uri="{FF2B5EF4-FFF2-40B4-BE49-F238E27FC236}">
                    <a16:creationId xmlns:a16="http://schemas.microsoft.com/office/drawing/2014/main" id="{BE7D4843-9BC5-544B-9AF9-80FD103C79EE}"/>
                  </a:ext>
                </a:extLst>
              </p:cNvPr>
              <p:cNvSpPr txBox="1"/>
              <p:nvPr/>
            </p:nvSpPr>
            <p:spPr>
              <a:xfrm>
                <a:off x="1844416" y="5623868"/>
                <a:ext cx="365806" cy="461665"/>
              </a:xfrm>
              <a:prstGeom prst="rect">
                <a:avLst/>
              </a:prstGeom>
              <a:noFill/>
            </p:spPr>
            <p:txBody>
              <a:bodyPr wrap="none" rtlCol="0">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2</a:t>
                </a:r>
                <a:endParaRPr lang="zh-CN" altLang="en-US" sz="24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grpSp>
        <p:sp>
          <p:nvSpPr>
            <p:cNvPr id="32" name="文本框 31">
              <a:extLst>
                <a:ext uri="{FF2B5EF4-FFF2-40B4-BE49-F238E27FC236}">
                  <a16:creationId xmlns:a16="http://schemas.microsoft.com/office/drawing/2014/main" id="{41524918-5113-A04F-9214-5AAAD0856D32}"/>
                </a:ext>
              </a:extLst>
            </p:cNvPr>
            <p:cNvSpPr txBox="1"/>
            <p:nvPr/>
          </p:nvSpPr>
          <p:spPr>
            <a:xfrm>
              <a:off x="7823023" y="1044365"/>
              <a:ext cx="3882577" cy="2308324"/>
            </a:xfrm>
            <a:prstGeom prst="rect">
              <a:avLst/>
            </a:prstGeom>
            <a:noFill/>
          </p:spPr>
          <p:txBody>
            <a:bodyPr wrap="square" rtlCol="0">
              <a:spAutoFit/>
            </a:bodyPr>
            <a:lstStyle/>
            <a:p>
              <a:r>
                <a:rPr kumimoji="1" lang="zh-CN" altLang="en-US" dirty="0">
                  <a:solidFill>
                    <a:schemeClr val="bg1"/>
                  </a:solidFill>
                </a:rPr>
                <a:t>由北京大学和微软亚洲研究院系统组合作完成的工作 </a:t>
              </a:r>
              <a:r>
                <a:rPr kumimoji="1" lang="en" altLang="zh-CN" dirty="0" err="1">
                  <a:solidFill>
                    <a:schemeClr val="bg1"/>
                  </a:solidFill>
                </a:rPr>
                <a:t>SDPaxos</a:t>
              </a:r>
              <a:r>
                <a:rPr kumimoji="1" lang="en" altLang="zh-CN" dirty="0">
                  <a:solidFill>
                    <a:schemeClr val="bg1"/>
                  </a:solidFill>
                </a:rPr>
                <a:t> </a:t>
              </a:r>
              <a:r>
                <a:rPr kumimoji="1" lang="zh-CN" altLang="en-US" dirty="0">
                  <a:solidFill>
                    <a:schemeClr val="bg1"/>
                  </a:solidFill>
                </a:rPr>
                <a:t>，同样也关注跨地域副本问题，他们将副本协议中的复制和排序两种语义分离开来，并将复制操作分散化，而将排序操作中心化，通过这样的“半分散式”设计，</a:t>
              </a:r>
              <a:r>
                <a:rPr kumimoji="1" lang="en" altLang="zh-CN" dirty="0" err="1">
                  <a:solidFill>
                    <a:schemeClr val="bg1"/>
                  </a:solidFill>
                </a:rPr>
                <a:t>SDPaxos</a:t>
              </a:r>
              <a:r>
                <a:rPr kumimoji="1" lang="en" altLang="zh-CN" dirty="0">
                  <a:solidFill>
                    <a:schemeClr val="bg1"/>
                  </a:solidFill>
                </a:rPr>
                <a:t> </a:t>
              </a:r>
              <a:r>
                <a:rPr kumimoji="1" lang="zh-CN" altLang="en-US" dirty="0">
                  <a:solidFill>
                    <a:schemeClr val="bg1"/>
                  </a:solidFill>
                </a:rPr>
                <a:t>解决了传统协议的低性能或性能稳定性差的问题。</a:t>
              </a:r>
            </a:p>
          </p:txBody>
        </p:sp>
        <p:sp>
          <p:nvSpPr>
            <p:cNvPr id="33" name="文本框 32">
              <a:extLst>
                <a:ext uri="{FF2B5EF4-FFF2-40B4-BE49-F238E27FC236}">
                  <a16:creationId xmlns:a16="http://schemas.microsoft.com/office/drawing/2014/main" id="{AB6CA86D-4252-214C-8EEA-F9985CD6CF90}"/>
                </a:ext>
              </a:extLst>
            </p:cNvPr>
            <p:cNvSpPr txBox="1"/>
            <p:nvPr/>
          </p:nvSpPr>
          <p:spPr>
            <a:xfrm>
              <a:off x="7877576" y="3928091"/>
              <a:ext cx="3816806" cy="2215991"/>
            </a:xfrm>
            <a:prstGeom prst="rect">
              <a:avLst/>
            </a:prstGeom>
            <a:noFill/>
          </p:spPr>
          <p:txBody>
            <a:bodyPr wrap="square" rtlCol="0">
              <a:spAutoFit/>
            </a:bodyPr>
            <a:lstStyle/>
            <a:p>
              <a:r>
                <a:rPr lang="en" altLang="zh-CN" sz="2400" b="1" dirty="0" err="1">
                  <a:solidFill>
                    <a:schemeClr val="bg2">
                      <a:lumMod val="25000"/>
                    </a:schemeClr>
                  </a:solidFill>
                  <a:latin typeface="微软雅黑" panose="020B0503020204020204" pitchFamily="34" charset="-122"/>
                  <a:ea typeface="微软雅黑" panose="020B0503020204020204" pitchFamily="34" charset="-122"/>
                  <a:cs typeface="Segoe UI" panose="020B0502040204020203" pitchFamily="34" charset="0"/>
                </a:rPr>
                <a:t>SDPaxos</a:t>
              </a:r>
              <a:r>
                <a:rPr lang="en" altLang="zh-CN" sz="2400" b="1" dirty="0">
                  <a:solidFill>
                    <a:schemeClr val="bg2">
                      <a:lumMod val="25000"/>
                    </a:schemeClr>
                  </a:solidFill>
                  <a:latin typeface="微软雅黑" panose="020B0503020204020204" pitchFamily="34" charset="-122"/>
                  <a:ea typeface="微软雅黑" panose="020B0503020204020204" pitchFamily="34" charset="-122"/>
                  <a:cs typeface="Segoe UI" panose="020B0502040204020203" pitchFamily="34" charset="0"/>
                </a:rPr>
                <a:t>: Building Efficient Semi-Decentralized Geo-replicated State Machines</a:t>
              </a:r>
            </a:p>
            <a:p>
              <a:endParaRPr kumimoji="1" lang="zh-CN" altLang="en-US" dirty="0"/>
            </a:p>
          </p:txBody>
        </p:sp>
      </p:grpSp>
      <p:pic>
        <p:nvPicPr>
          <p:cNvPr id="11" name="图片 10">
            <a:extLst>
              <a:ext uri="{FF2B5EF4-FFF2-40B4-BE49-F238E27FC236}">
                <a16:creationId xmlns:a16="http://schemas.microsoft.com/office/drawing/2014/main" id="{12D40B3E-848E-484F-9152-1CD004901B86}"/>
              </a:ext>
            </a:extLst>
          </p:cNvPr>
          <p:cNvPicPr>
            <a:picLocks noChangeAspect="1"/>
          </p:cNvPicPr>
          <p:nvPr/>
        </p:nvPicPr>
        <p:blipFill rotWithShape="1">
          <a:blip r:embed="rId4">
            <a:extLst>
              <a:ext uri="{28A0092B-C50C-407E-A947-70E740481C1C}">
                <a14:useLocalDpi xmlns:a14="http://schemas.microsoft.com/office/drawing/2010/main" val="0"/>
              </a:ext>
            </a:extLst>
          </a:blip>
          <a:srcRect b="18593"/>
          <a:stretch/>
        </p:blipFill>
        <p:spPr>
          <a:xfrm>
            <a:off x="8627015" y="344426"/>
            <a:ext cx="3452402" cy="5172455"/>
          </a:xfrm>
          <a:prstGeom prst="rect">
            <a:avLst/>
          </a:prstGeom>
        </p:spPr>
      </p:pic>
      <p:sp>
        <p:nvSpPr>
          <p:cNvPr id="12" name="文本框 11">
            <a:extLst>
              <a:ext uri="{FF2B5EF4-FFF2-40B4-BE49-F238E27FC236}">
                <a16:creationId xmlns:a16="http://schemas.microsoft.com/office/drawing/2014/main" id="{783C99E2-E88B-AB4E-8F6F-2AC8AD57A4FA}"/>
              </a:ext>
            </a:extLst>
          </p:cNvPr>
          <p:cNvSpPr txBox="1"/>
          <p:nvPr/>
        </p:nvSpPr>
        <p:spPr>
          <a:xfrm>
            <a:off x="8378940" y="5613134"/>
            <a:ext cx="3700477" cy="1077218"/>
          </a:xfrm>
          <a:prstGeom prst="rect">
            <a:avLst/>
          </a:prstGeom>
          <a:noFill/>
        </p:spPr>
        <p:txBody>
          <a:bodyPr wrap="square" rtlCol="0">
            <a:spAutoFit/>
          </a:bodyPr>
          <a:lstStyle/>
          <a:p>
            <a:r>
              <a:rPr kumimoji="1" lang="en" altLang="zh-CN" sz="1600" dirty="0" err="1"/>
              <a:t>SDPaxos</a:t>
            </a:r>
            <a:r>
              <a:rPr kumimoji="1" lang="en" altLang="zh-CN" sz="1600" dirty="0"/>
              <a:t> </a:t>
            </a:r>
            <a:r>
              <a:rPr kumimoji="1" lang="zh-CN" altLang="en-US" sz="1600" dirty="0"/>
              <a:t>分离了副本协议中“复制”和“排序”两种语义并使用了不同的通信模式，提升了协议在动态变化的环境中的性能</a:t>
            </a:r>
          </a:p>
        </p:txBody>
      </p:sp>
    </p:spTree>
    <p:extLst>
      <p:ext uri="{BB962C8B-B14F-4D97-AF65-F5344CB8AC3E}">
        <p14:creationId xmlns:p14="http://schemas.microsoft.com/office/powerpoint/2010/main" val="2924625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250"/>
                                  </p:stCondLst>
                                  <p:iterate type="lt">
                                    <p:tmPct val="10000"/>
                                  </p:iterate>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0" presetClass="entr" presetSubtype="0" fill="hold" grpId="0" nodeType="withEffect">
                                  <p:stCondLst>
                                    <p:cond delay="2750"/>
                                  </p:stCondLst>
                                  <p:iterate type="lt">
                                    <p:tmPct val="10000"/>
                                  </p:iterate>
                                  <p:childTnLst>
                                    <p:set>
                                      <p:cBhvr>
                                        <p:cTn id="9" dur="1" fill="hold">
                                          <p:stCondLst>
                                            <p:cond delay="0"/>
                                          </p:stCondLst>
                                        </p:cTn>
                                        <p:tgtEl>
                                          <p:spTgt spid="23">
                                            <p:txEl>
                                              <p:pRg st="0" end="0"/>
                                            </p:txEl>
                                          </p:spTgt>
                                        </p:tgtEl>
                                        <p:attrNameLst>
                                          <p:attrName>style.visibility</p:attrName>
                                        </p:attrNameLst>
                                      </p:cBhvr>
                                      <p:to>
                                        <p:strVal val="visible"/>
                                      </p:to>
                                    </p:set>
                                    <p:animEffect transition="in" filter="fade">
                                      <p:cBhvr>
                                        <p:cTn id="10"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allAtOnce"/>
      <p:bldP spid="23" grpId="0" build="allAtOnce"/>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TotalTime>
  <Words>1849</Words>
  <Application>Microsoft Macintosh PowerPoint</Application>
  <PresentationFormat>宽屏</PresentationFormat>
  <Paragraphs>98</Paragraphs>
  <Slides>16</Slides>
  <Notes>13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16</vt:i4>
      </vt:variant>
    </vt:vector>
  </HeadingPairs>
  <TitlesOfParts>
    <vt:vector size="23" baseType="lpstr">
      <vt:lpstr>Microsoft YaHei</vt:lpstr>
      <vt:lpstr>Microsoft YaHei</vt:lpstr>
      <vt:lpstr>PingFang SC</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bigchin bigchin</dc:creator>
  <cp:lastModifiedBy>Microsoft Office User</cp:lastModifiedBy>
  <cp:revision>328</cp:revision>
  <dcterms:created xsi:type="dcterms:W3CDTF">2020-04-22T14:02:00Z</dcterms:created>
  <dcterms:modified xsi:type="dcterms:W3CDTF">2020-12-13T09:40:03Z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